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3" r:id="rId2"/>
    <p:sldId id="2362" r:id="rId3"/>
    <p:sldId id="2699" r:id="rId4"/>
    <p:sldId id="2554" r:id="rId5"/>
    <p:sldId id="2684" r:id="rId6"/>
    <p:sldId id="2685" r:id="rId7"/>
    <p:sldId id="2686" r:id="rId8"/>
    <p:sldId id="2689" r:id="rId9"/>
    <p:sldId id="2691" r:id="rId10"/>
    <p:sldId id="2692" r:id="rId11"/>
    <p:sldId id="2693" r:id="rId12"/>
    <p:sldId id="2690" r:id="rId13"/>
    <p:sldId id="2700" r:id="rId14"/>
    <p:sldId id="2702" r:id="rId15"/>
    <p:sldId id="2694" r:id="rId16"/>
    <p:sldId id="2703" r:id="rId17"/>
    <p:sldId id="2706" r:id="rId18"/>
    <p:sldId id="2695" r:id="rId19"/>
    <p:sldId id="2712" r:id="rId20"/>
    <p:sldId id="2713" r:id="rId21"/>
    <p:sldId id="2714" r:id="rId22"/>
    <p:sldId id="2707" r:id="rId23"/>
    <p:sldId id="2715" r:id="rId24"/>
    <p:sldId id="2717" r:id="rId25"/>
    <p:sldId id="2719" r:id="rId26"/>
    <p:sldId id="2728" r:id="rId27"/>
    <p:sldId id="2725" r:id="rId28"/>
    <p:sldId id="2726" r:id="rId29"/>
    <p:sldId id="2727" r:id="rId30"/>
    <p:sldId id="2729" r:id="rId31"/>
    <p:sldId id="2723" r:id="rId32"/>
    <p:sldId id="2724" r:id="rId33"/>
    <p:sldId id="2722" r:id="rId34"/>
    <p:sldId id="2720" r:id="rId35"/>
    <p:sldId id="2721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F4C25D1B-F71B-4267-B377-0FCB9694FBDF}">
          <p14:sldIdLst>
            <p14:sldId id="2563"/>
          </p14:sldIdLst>
        </p14:section>
        <p14:section name="추진배경" id="{396F02D0-AAAB-491C-99DB-EDD88ADA385C}">
          <p14:sldIdLst>
            <p14:sldId id="2362"/>
            <p14:sldId id="2699"/>
          </p14:sldIdLst>
        </p14:section>
        <p14:section name="현상 파악" id="{E11CE462-2B10-4B64-97C4-BDE5A2A68425}">
          <p14:sldIdLst>
            <p14:sldId id="2554"/>
            <p14:sldId id="2684"/>
            <p14:sldId id="2685"/>
            <p14:sldId id="2686"/>
            <p14:sldId id="2689"/>
            <p14:sldId id="2691"/>
            <p14:sldId id="2692"/>
            <p14:sldId id="2693"/>
            <p14:sldId id="2690"/>
          </p14:sldIdLst>
        </p14:section>
        <p14:section name="3. 데이터 정제" id="{359D6940-EB15-47DB-A1CF-DD613647EBC4}">
          <p14:sldIdLst>
            <p14:sldId id="2700"/>
            <p14:sldId id="2702"/>
            <p14:sldId id="2694"/>
            <p14:sldId id="2703"/>
            <p14:sldId id="2706"/>
            <p14:sldId id="2695"/>
            <p14:sldId id="2712"/>
            <p14:sldId id="2713"/>
            <p14:sldId id="2714"/>
            <p14:sldId id="2707"/>
            <p14:sldId id="2715"/>
            <p14:sldId id="2717"/>
          </p14:sldIdLst>
        </p14:section>
        <p14:section name="4. 분석" id="{C73D97F7-C0A9-48B0-8166-B96A851B4C8E}">
          <p14:sldIdLst>
            <p14:sldId id="2719"/>
            <p14:sldId id="2728"/>
            <p14:sldId id="2725"/>
            <p14:sldId id="2726"/>
            <p14:sldId id="2727"/>
            <p14:sldId id="2729"/>
            <p14:sldId id="2723"/>
            <p14:sldId id="2724"/>
            <p14:sldId id="2722"/>
            <p14:sldId id="2720"/>
            <p14:sldId id="2721"/>
          </p14:sldIdLst>
        </p14:section>
      </p14:sectionLst>
    </p:ext>
    <p:ext uri="{EFAFB233-063F-42B5-8137-9DF3F51BA10A}">
      <p15:sldGuideLst xmlns:p15="http://schemas.microsoft.com/office/powerpoint/2012/main">
        <p15:guide id="2" pos="7265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orient="horz" pos="1457" userDrawn="1">
          <p15:clr>
            <a:srgbClr val="A4A3A4"/>
          </p15:clr>
        </p15:guide>
        <p15:guide id="5" orient="horz" pos="4178" userDrawn="1">
          <p15:clr>
            <a:srgbClr val="A4A3A4"/>
          </p15:clr>
        </p15:guide>
        <p15:guide id="6" orient="horz" pos="96" userDrawn="1">
          <p15:clr>
            <a:srgbClr val="A4A3A4"/>
          </p15:clr>
        </p15:guide>
        <p15:guide id="7" orient="horz" pos="981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  <p15:guide id="9" orient="horz" pos="459" userDrawn="1">
          <p15:clr>
            <a:srgbClr val="A4A3A4"/>
          </p15:clr>
        </p15:guide>
        <p15:guide id="13" pos="3500" userDrawn="1">
          <p15:clr>
            <a:srgbClr val="A4A3A4"/>
          </p15:clr>
        </p15:guide>
        <p15:guide id="15" orient="horz" pos="3838" userDrawn="1">
          <p15:clr>
            <a:srgbClr val="A4A3A4"/>
          </p15:clr>
        </p15:guide>
        <p15:guide id="16" orient="horz" pos="3113" userDrawn="1">
          <p15:clr>
            <a:srgbClr val="A4A3A4"/>
          </p15:clr>
        </p15:guide>
        <p15:guide id="17" orient="horz" pos="3702" userDrawn="1">
          <p15:clr>
            <a:srgbClr val="A4A3A4"/>
          </p15:clr>
        </p15:guide>
        <p15:guide id="18" orient="horz" pos="1774" userDrawn="1">
          <p15:clr>
            <a:srgbClr val="A4A3A4"/>
          </p15:clr>
        </p15:guide>
        <p15:guide id="20" pos="733" userDrawn="1">
          <p15:clr>
            <a:srgbClr val="A4A3A4"/>
          </p15:clr>
        </p15:guide>
        <p15:guide id="21" pos="3840" userDrawn="1">
          <p15:clr>
            <a:srgbClr val="A4A3A4"/>
          </p15:clr>
        </p15:guide>
        <p15:guide id="22" pos="6947" userDrawn="1">
          <p15:clr>
            <a:srgbClr val="A4A3A4"/>
          </p15:clr>
        </p15:guide>
        <p15:guide id="23" pos="4180" userDrawn="1">
          <p15:clr>
            <a:srgbClr val="A4A3A4"/>
          </p15:clr>
        </p15:guide>
        <p15:guide id="24" orient="horz" pos="7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ihyun" initials="KJ" lastIdx="2" clrIdx="0">
    <p:extLst>
      <p:ext uri="{19B8F6BF-5375-455C-9EA6-DF929625EA0E}">
        <p15:presenceInfo xmlns:p15="http://schemas.microsoft.com/office/powerpoint/2012/main" userId="4f0e59c10a1c66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D8DE"/>
    <a:srgbClr val="2A4677"/>
    <a:srgbClr val="E9EBF5"/>
    <a:srgbClr val="CFD5EA"/>
    <a:srgbClr val="203864"/>
    <a:srgbClr val="262626"/>
    <a:srgbClr val="FFFFFF"/>
    <a:srgbClr val="A32829"/>
    <a:srgbClr val="ECECEC"/>
    <a:srgbClr val="F1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32" autoAdjust="0"/>
    <p:restoredTop sz="91058" autoAdjust="0"/>
  </p:normalViewPr>
  <p:slideViewPr>
    <p:cSldViewPr snapToGrid="0">
      <p:cViewPr varScale="1">
        <p:scale>
          <a:sx n="55" d="100"/>
          <a:sy n="55" d="100"/>
        </p:scale>
        <p:origin x="538" y="34"/>
      </p:cViewPr>
      <p:guideLst>
        <p:guide pos="7265"/>
        <p:guide pos="415"/>
        <p:guide orient="horz" pos="1457"/>
        <p:guide orient="horz" pos="4178"/>
        <p:guide orient="horz" pos="96"/>
        <p:guide orient="horz" pos="981"/>
        <p:guide orient="horz" pos="1207"/>
        <p:guide orient="horz" pos="459"/>
        <p:guide pos="3500"/>
        <p:guide orient="horz" pos="3838"/>
        <p:guide orient="horz" pos="3113"/>
        <p:guide orient="horz" pos="3702"/>
        <p:guide orient="horz" pos="1774"/>
        <p:guide pos="733"/>
        <p:guide pos="3840"/>
        <p:guide pos="6947"/>
        <p:guide pos="4180"/>
        <p:guide orient="horz" pos="7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_tte\Desktop\AI%20Bigdata%20Academy\&#52397;&#45380;%20AI&#183;Big%20Data%20&#50500;&#52852;&#45936;&#48120;%20&#54532;&#47196;&#51229;&#53944;%20&#54788;&#54889;(21.04.30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수출액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853-4377-BCFA-1E4B4AD6C92F}"/>
              </c:ext>
            </c:extLst>
          </c:dPt>
          <c:dPt>
            <c:idx val="1"/>
            <c:bubble3D val="0"/>
            <c:spPr>
              <a:solidFill>
                <a:schemeClr val="accent5">
                  <a:shade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53-4377-BCFA-1E4B4AD6C92F}"/>
              </c:ext>
            </c:extLst>
          </c:dPt>
          <c:dPt>
            <c:idx val="2"/>
            <c:bubble3D val="0"/>
            <c:spPr>
              <a:solidFill>
                <a:schemeClr val="accent5">
                  <a:shade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853-4377-BCFA-1E4B4AD6C92F}"/>
              </c:ext>
            </c:extLst>
          </c:dPt>
          <c:dPt>
            <c:idx val="3"/>
            <c:bubble3D val="0"/>
            <c:spPr>
              <a:solidFill>
                <a:schemeClr val="accent5">
                  <a:tint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853-4377-BCFA-1E4B4AD6C92F}"/>
              </c:ext>
            </c:extLst>
          </c:dPt>
          <c:dPt>
            <c:idx val="4"/>
            <c:bubble3D val="0"/>
            <c:spPr>
              <a:solidFill>
                <a:schemeClr val="accent5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853-4377-BCFA-1E4B4AD6C92F}"/>
              </c:ext>
            </c:extLst>
          </c:dPt>
          <c:dPt>
            <c:idx val="5"/>
            <c:bubble3D val="0"/>
            <c:spPr>
              <a:solidFill>
                <a:schemeClr val="accent5">
                  <a:tint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853-4377-BCFA-1E4B4AD6C92F}"/>
              </c:ext>
            </c:extLst>
          </c:dPt>
          <c:dLbls>
            <c:dLbl>
              <c:idx val="0"/>
              <c:layout>
                <c:manualLayout>
                  <c:x val="-0.20193849110319845"/>
                  <c:y val="5.37943312203701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853-4377-BCFA-1E4B4AD6C92F}"/>
                </c:ext>
              </c:extLst>
            </c:dLbl>
            <c:dLbl>
              <c:idx val="1"/>
              <c:layout>
                <c:manualLayout>
                  <c:x val="0.1219538251307743"/>
                  <c:y val="-0.1900806687269217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853-4377-BCFA-1E4B4AD6C92F}"/>
                </c:ext>
              </c:extLst>
            </c:dLbl>
            <c:dLbl>
              <c:idx val="2"/>
              <c:layout>
                <c:manualLayout>
                  <c:x val="0.19740361966037853"/>
                  <c:y val="9.213801432058597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853-4377-BCFA-1E4B4AD6C92F}"/>
                </c:ext>
              </c:extLst>
            </c:dLbl>
            <c:dLbl>
              <c:idx val="3"/>
              <c:layout>
                <c:manualLayout>
                  <c:x val="0.1548732962365349"/>
                  <c:y val="0.1290108663429614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092164875477602"/>
                      <c:h val="0.124590616014582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F853-4377-BCFA-1E4B4AD6C92F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F853-4377-BCFA-1E4B4AD6C92F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F853-4377-BCFA-1E4B4AD6C92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중국</c:v>
                </c:pt>
                <c:pt idx="1">
                  <c:v>홍콩</c:v>
                </c:pt>
                <c:pt idx="2">
                  <c:v>베트남</c:v>
                </c:pt>
                <c:pt idx="3">
                  <c:v>미국</c:v>
                </c:pt>
                <c:pt idx="4">
                  <c:v>대만</c:v>
                </c:pt>
                <c:pt idx="5">
                  <c:v>필리핀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0.41099999999999998</c:v>
                </c:pt>
                <c:pt idx="1">
                  <c:v>0.20799999999999999</c:v>
                </c:pt>
                <c:pt idx="2">
                  <c:v>0.11600000000000001</c:v>
                </c:pt>
                <c:pt idx="3">
                  <c:v>7.6999999999999999E-2</c:v>
                </c:pt>
                <c:pt idx="4">
                  <c:v>5.1999999999999998E-2</c:v>
                </c:pt>
                <c:pt idx="5" formatCode="0%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853-4377-BCFA-1E4B4AD6C92F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17775643234898E-2"/>
          <c:y val="0.77053034069265214"/>
          <c:w val="0.8996444871353021"/>
          <c:h val="9.55910288245962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A58-43E2-8DD6-07517F89EC7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A58-43E2-8DD6-07517F89EC7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58-43E2-8DD6-07517F89EC79}"/>
              </c:ext>
            </c:extLst>
          </c:dPt>
          <c:cat>
            <c:strRef>
              <c:f>Sheet1!$A$2:$A$4</c:f>
              <c:strCache>
                <c:ptCount val="3"/>
                <c:pt idx="0">
                  <c:v>2017년</c:v>
                </c:pt>
                <c:pt idx="1">
                  <c:v>2018년</c:v>
                </c:pt>
                <c:pt idx="2">
                  <c:v>2019년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412221</c:v>
                </c:pt>
                <c:pt idx="1">
                  <c:v>468774</c:v>
                </c:pt>
                <c:pt idx="2">
                  <c:v>412068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58-43E2-8DD6-07517F89EC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9927568"/>
        <c:axId val="689925600"/>
      </c:barChart>
      <c:catAx>
        <c:axId val="689927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89925600"/>
        <c:crosses val="autoZero"/>
        <c:auto val="1"/>
        <c:lblAlgn val="ctr"/>
        <c:lblOffset val="100"/>
        <c:noMultiLvlLbl val="0"/>
      </c:catAx>
      <c:valAx>
        <c:axId val="689925600"/>
        <c:scaling>
          <c:orientation val="minMax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89927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S사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12</c:v>
                </c:pt>
                <c:pt idx="2">
                  <c:v>9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68-4E87-8DEE-6AB0365869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T사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13</c:v>
                </c:pt>
                <c:pt idx="1">
                  <c:v>10</c:v>
                </c:pt>
                <c:pt idx="2">
                  <c:v>8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68-4E87-8DEE-6AB03658693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자사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14</c:v>
                </c:pt>
                <c:pt idx="1">
                  <c:v>13</c:v>
                </c:pt>
                <c:pt idx="2">
                  <c:v>11</c:v>
                </c:pt>
                <c:pt idx="3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868-4E87-8DEE-6AB0365869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4602672"/>
        <c:axId val="1554841296"/>
      </c:lineChart>
      <c:catAx>
        <c:axId val="15546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4841296"/>
        <c:crosses val="autoZero"/>
        <c:auto val="1"/>
        <c:lblAlgn val="ctr"/>
        <c:lblOffset val="100"/>
        <c:noMultiLvlLbl val="0"/>
      </c:catAx>
      <c:valAx>
        <c:axId val="1554841296"/>
        <c:scaling>
          <c:orientation val="minMax"/>
          <c:max val="15"/>
          <c:min val="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4602672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S사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C8F-4442-9E29-670BD03EEA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T사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7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8F-4442-9E29-670BD03EEA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자사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C8F-4442-9E29-670BD03EEA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4602672"/>
        <c:axId val="1554841296"/>
      </c:lineChart>
      <c:catAx>
        <c:axId val="15546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4841296"/>
        <c:crosses val="autoZero"/>
        <c:auto val="1"/>
        <c:lblAlgn val="ctr"/>
        <c:lblOffset val="100"/>
        <c:noMultiLvlLbl val="0"/>
      </c:catAx>
      <c:valAx>
        <c:axId val="1554841296"/>
        <c:scaling>
          <c:orientation val="minMax"/>
          <c:max val="10"/>
          <c:min val="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4602672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불량률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Sheet1!$A$2:$A$100</c:f>
              <c:numCache>
                <c:formatCode>General</c:formatCode>
                <c:ptCount val="9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110</c:v>
                </c:pt>
                <c:pt idx="11">
                  <c:v>120</c:v>
                </c:pt>
                <c:pt idx="12">
                  <c:v>130</c:v>
                </c:pt>
                <c:pt idx="13">
                  <c:v>140</c:v>
                </c:pt>
                <c:pt idx="14">
                  <c:v>150</c:v>
                </c:pt>
                <c:pt idx="15">
                  <c:v>160</c:v>
                </c:pt>
                <c:pt idx="16">
                  <c:v>170</c:v>
                </c:pt>
                <c:pt idx="17">
                  <c:v>180</c:v>
                </c:pt>
                <c:pt idx="18">
                  <c:v>190</c:v>
                </c:pt>
                <c:pt idx="19">
                  <c:v>200</c:v>
                </c:pt>
                <c:pt idx="20">
                  <c:v>210</c:v>
                </c:pt>
                <c:pt idx="21">
                  <c:v>220</c:v>
                </c:pt>
                <c:pt idx="22">
                  <c:v>230</c:v>
                </c:pt>
                <c:pt idx="23">
                  <c:v>240</c:v>
                </c:pt>
                <c:pt idx="24">
                  <c:v>250</c:v>
                </c:pt>
                <c:pt idx="25">
                  <c:v>260</c:v>
                </c:pt>
                <c:pt idx="26">
                  <c:v>270</c:v>
                </c:pt>
                <c:pt idx="27">
                  <c:v>280</c:v>
                </c:pt>
                <c:pt idx="28">
                  <c:v>290</c:v>
                </c:pt>
                <c:pt idx="29">
                  <c:v>300</c:v>
                </c:pt>
                <c:pt idx="30">
                  <c:v>310</c:v>
                </c:pt>
                <c:pt idx="31">
                  <c:v>320</c:v>
                </c:pt>
                <c:pt idx="32">
                  <c:v>330</c:v>
                </c:pt>
                <c:pt idx="33">
                  <c:v>340</c:v>
                </c:pt>
                <c:pt idx="34">
                  <c:v>350</c:v>
                </c:pt>
                <c:pt idx="35">
                  <c:v>360</c:v>
                </c:pt>
                <c:pt idx="36">
                  <c:v>370</c:v>
                </c:pt>
                <c:pt idx="37">
                  <c:v>380</c:v>
                </c:pt>
                <c:pt idx="38">
                  <c:v>390</c:v>
                </c:pt>
                <c:pt idx="39">
                  <c:v>400</c:v>
                </c:pt>
                <c:pt idx="40">
                  <c:v>410</c:v>
                </c:pt>
                <c:pt idx="41">
                  <c:v>420</c:v>
                </c:pt>
                <c:pt idx="42">
                  <c:v>430</c:v>
                </c:pt>
                <c:pt idx="43">
                  <c:v>440</c:v>
                </c:pt>
                <c:pt idx="44">
                  <c:v>450</c:v>
                </c:pt>
                <c:pt idx="45">
                  <c:v>460</c:v>
                </c:pt>
                <c:pt idx="46">
                  <c:v>470</c:v>
                </c:pt>
                <c:pt idx="47">
                  <c:v>480</c:v>
                </c:pt>
                <c:pt idx="48">
                  <c:v>490</c:v>
                </c:pt>
                <c:pt idx="49">
                  <c:v>500</c:v>
                </c:pt>
                <c:pt idx="50">
                  <c:v>510</c:v>
                </c:pt>
                <c:pt idx="51">
                  <c:v>520</c:v>
                </c:pt>
                <c:pt idx="52">
                  <c:v>530</c:v>
                </c:pt>
                <c:pt idx="53">
                  <c:v>540</c:v>
                </c:pt>
                <c:pt idx="54">
                  <c:v>550</c:v>
                </c:pt>
                <c:pt idx="55">
                  <c:v>560</c:v>
                </c:pt>
                <c:pt idx="56">
                  <c:v>570</c:v>
                </c:pt>
                <c:pt idx="57">
                  <c:v>580</c:v>
                </c:pt>
                <c:pt idx="58">
                  <c:v>590</c:v>
                </c:pt>
                <c:pt idx="59">
                  <c:v>600</c:v>
                </c:pt>
                <c:pt idx="60">
                  <c:v>610</c:v>
                </c:pt>
                <c:pt idx="61">
                  <c:v>620</c:v>
                </c:pt>
                <c:pt idx="62">
                  <c:v>630</c:v>
                </c:pt>
                <c:pt idx="63">
                  <c:v>640</c:v>
                </c:pt>
                <c:pt idx="64">
                  <c:v>650</c:v>
                </c:pt>
                <c:pt idx="65">
                  <c:v>660</c:v>
                </c:pt>
                <c:pt idx="66">
                  <c:v>670</c:v>
                </c:pt>
                <c:pt idx="67">
                  <c:v>680</c:v>
                </c:pt>
                <c:pt idx="68">
                  <c:v>690</c:v>
                </c:pt>
                <c:pt idx="69">
                  <c:v>700</c:v>
                </c:pt>
                <c:pt idx="70">
                  <c:v>710</c:v>
                </c:pt>
                <c:pt idx="71">
                  <c:v>720</c:v>
                </c:pt>
                <c:pt idx="72">
                  <c:v>730</c:v>
                </c:pt>
                <c:pt idx="73">
                  <c:v>740</c:v>
                </c:pt>
                <c:pt idx="74">
                  <c:v>750</c:v>
                </c:pt>
                <c:pt idx="75">
                  <c:v>760</c:v>
                </c:pt>
                <c:pt idx="76">
                  <c:v>770</c:v>
                </c:pt>
                <c:pt idx="77">
                  <c:v>780</c:v>
                </c:pt>
                <c:pt idx="78">
                  <c:v>790</c:v>
                </c:pt>
                <c:pt idx="79">
                  <c:v>800</c:v>
                </c:pt>
                <c:pt idx="80">
                  <c:v>810</c:v>
                </c:pt>
                <c:pt idx="81">
                  <c:v>820</c:v>
                </c:pt>
                <c:pt idx="82">
                  <c:v>830</c:v>
                </c:pt>
                <c:pt idx="83">
                  <c:v>840</c:v>
                </c:pt>
                <c:pt idx="84">
                  <c:v>850</c:v>
                </c:pt>
                <c:pt idx="85">
                  <c:v>860</c:v>
                </c:pt>
                <c:pt idx="86">
                  <c:v>870</c:v>
                </c:pt>
                <c:pt idx="87">
                  <c:v>880</c:v>
                </c:pt>
                <c:pt idx="88">
                  <c:v>890</c:v>
                </c:pt>
                <c:pt idx="89">
                  <c:v>900</c:v>
                </c:pt>
                <c:pt idx="90">
                  <c:v>910</c:v>
                </c:pt>
                <c:pt idx="91">
                  <c:v>920</c:v>
                </c:pt>
                <c:pt idx="92">
                  <c:v>930</c:v>
                </c:pt>
                <c:pt idx="93">
                  <c:v>940</c:v>
                </c:pt>
                <c:pt idx="94">
                  <c:v>950</c:v>
                </c:pt>
                <c:pt idx="95">
                  <c:v>960</c:v>
                </c:pt>
                <c:pt idx="96">
                  <c:v>970</c:v>
                </c:pt>
                <c:pt idx="97">
                  <c:v>980</c:v>
                </c:pt>
                <c:pt idx="98">
                  <c:v>990</c:v>
                </c:pt>
              </c:numCache>
            </c:numRef>
          </c:cat>
          <c:val>
            <c:numRef>
              <c:f>Sheet1!$B$2:$B$100</c:f>
              <c:numCache>
                <c:formatCode>General</c:formatCode>
                <c:ptCount val="9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8E-4A0B-8232-71D24DED00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4602672"/>
        <c:axId val="1554841296"/>
      </c:lineChart>
      <c:catAx>
        <c:axId val="15546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4841296"/>
        <c:crosses val="autoZero"/>
        <c:auto val="1"/>
        <c:lblAlgn val="ctr"/>
        <c:lblOffset val="100"/>
        <c:noMultiLvlLbl val="0"/>
      </c:catAx>
      <c:valAx>
        <c:axId val="1554841296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460267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9T15:39:29.299" idx="1">
    <p:pos x="10" y="10"/>
    <p:text>공정레시피를 왜 해야하는지 내용이 없다          / 왜 모니터링을 해야하는지 배경이 없다.</p:text>
    <p:extLst>
      <p:ext uri="{C676402C-5697-4E1C-873F-D02D1690AC5C}">
        <p15:threadingInfo xmlns:p15="http://schemas.microsoft.com/office/powerpoint/2012/main" timeZoneBias="-540"/>
      </p:ext>
    </p:extLst>
  </p:cm>
  <p:cm authorId="1" dt="2021-05-29T15:41:28.878" idx="2">
    <p:pos x="10" y="146"/>
    <p:text>part0 사전지식 제공. part1 배경현황: 외부 상황/ 내부상황 설명 part2 개선 - 공정 모니터링해서 파라미터 변수를 제어하여 불량율을 개선하겠다.  //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078C210-F5F4-4D10-AEFC-460A7B4F92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09446E-CE9F-4CC0-82BC-8FAC144642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59BFF-C506-46A2-AFB6-05B22BE21AA2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BC258E-6C2F-4CDB-A538-B3A2921EA4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C2A139-1B20-439E-AA92-513EFBD062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DBFE0-5694-4BB7-B2A2-CC4807C0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7738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16:54:14.433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 1743 24575,'6'0'0,"1"0"0,0 0 0,-1 0 0,4 0 0,-3 0 0,11 0 0,-6 0 0,12 0 0,6 0 0,7 0 0,1 0 0,-3 0 0,9 0 0,-19 0 0,19 0 0,-24 0 0,0 0 0,4 0 0,5 0 0,-6 0 0,10 0 0,-18 0 0,9 0 0,-9 0 0,9 0 0,-10 0 0,10 0 0,6 0 0,-2 0 0,1 0 0,-5 0 0,-4 0 0,-3 0 0,7 0 0,-16 0 0,16-5 0,-13 4 0,23-4 0,-17 5 0,17 0 0,-22 0 0,5 0 0,-9 0 0,4 0 0,-4-3 0,4 2 0,-4-3 0,4 4 0,4 0 0,4 0 0,6 0 0,-6 0 0,4 0 0,-12-3 0,11 2 0,-14-3 0,9 4 0,-11 0 0,11 0 0,-6-4 0,6 3 0,-7-2 0,1 3 0,-1-4 0,-1 3 0,-1-2 0,-2-1 0,0 3 0,-1-2 0,1 3 0,0 0 0,-1 0 0,1 0 0,0 0 0,2 0 0,-1 0 0,4 0 0,-2 0 0,4 0 0,-1 0 0,0 0 0,-3 0 0,0 0 0,-3 0 0,-1 0 0,1 0 0,3 0 0,-3 0 0,2 0 0,1 0 0,0-4 0,4 3 0,4-3 0,2 4 0,-3-3 0,7 2 0,-7-3 0,0 4 0,6 0 0,-14 0 0,6 0 0,-9 0 0,9 0 0,-6 0 0,14 0 0,-14 0 0,6 0 0,0 0 0,-4 0 0,13 0 0,-12 0 0,3 0 0,-8 0 0,-1 0 0,1 0 0,0 0 0,-1-3 0,9 2 0,-3-3 0,6 0 0,-4 3 0,-1-2 0,0 3 0,-2-4 0,1 3 0,-2-2 0,9 3 0,-4 0 0,3 0 0,1 0 0,1-5 0,0 4 0,-1-4 0,-6 5 0,-3 0 0,3-3 0,-3 2 0,3-3 0,6 4 0,1-5 0,0 4 0,14-3 0,-12-1 0,23 4 0,-17-4 0,7 5 0,-15 0 0,-2-3 0,-7 2 0,-2-3 0,1 4 0,-3 0 0,3 0 0,-4 0 0,4 0 0,-3 0 0,6-4 0,-6 4 0,3-4 0,-1 4 0,2-4 0,2 3 0,6-2 0,1-2 0,-1 4 0,6-4 0,4-1 0,-9 4 0,22-4 0,-22 1 0,9 4 0,5-4 0,-11 5 0,6-3 0,-5 2 0,-12-3 0,6 4 0,-11-3 0,6 2 0,-6-3 0,6 4 0,-6 0 0,11 0 0,-9-4 0,9 4 0,7-4 0,-8 0 0,36 3 0,-33-6 0,18 6 0,-25-2 0,0 3 0,0 0 0,-2 0 0,1-4 0,-1 3 0,-1-3 0,-1 4 0,12-4 0,-8 3 0,12-4 0,-15 5 0,3 0 0,-6-4 0,3 3 0,-4-2 0,1 3 0,3-4 0,-3 3 0,6-2 0,-6 3 0,5-4 0,-4 3 0,4-3 0,-4 4 0,4-3 0,-4 2 0,4-3 0,-2 1 0,1 2 0,7-3 0,-10 4 0,10-3 0,-10 2 0,4-3 0,-2 0 0,10 3 0,-9-2 0,8-1 0,-9 3 0,3-2 0,6 3 0,-4 0 0,9-5 0,-4 4 0,-3-4 0,6 1 0,-6 2 0,3-6 0,4 7 0,-12-2 0,6 3 0,-11-4 0,3 3 0,-4-3 0,1 4 0,2 0 0,7 0 0,-1-3 0,3 2 0,-4-3 0,-1 1 0,0 2 0,-3-3 0,0 4 0,0 0 0,6-3 0,-1 2 0,1-3 0,-7 4 0,1-4 0,-3 3 0,6-2 0,-6 3 0,3-4 0,-4 3 0,4-2 0,-3 3 0,6 0 0,3-5 0,4 4 0,0-7 0,4 7 0,-10-7 0,10 8 0,-4-9 0,0 8 0,-1-4 0,-1 1 0,2 3 0,6-4 0,-6 1 0,4 4 0,-10-4 0,5 4 0,-6 0 0,3-4 0,-2 0 0,0-1 0,-2 2 0,-1-1 0,7 3 0,2-7 0,6 7 0,-1-9 0,-5 9 0,-1-7 0,-9 7 0,-1-3 0,-2 4 0,0-3 0,-1 2 0,1-3 0,3 4 0,-3 0 0,5 0 0,-4-3 0,4 2 0,-4-3 0,1 4 0,-2 0 0,3 0 0,0-4 0,0 4 0,3-4 0,-3 4 0,15-5 0,-12 4 0,10-3 0,-15 4 0,1 0 0,-5-4 0,2 3 0,-2-3 0,2 4 0,1-3 0,3 2 0,0-3 0,3 4 0,15-6 0,-13 4 0,18-4 0,-22 6 0,5 0 0,2-5 0,-10 4 0,10-4 0,-7 5 0,2-3 0,-3 2 0,3-3 0,-6 4 0,6-4 0,-6 4 0,6-4 0,-6 4 0,5-4 0,-4 3 0,4-2 0,-1 3 0,-1 0 0,18-7 0,-17 6 0,16-6 0,-1 7 0,-12-3 0,13 2 0,-19-3 0,10 4 0,-10 0 0,7-4 0,-8 3 0,8-2 0,-6 3 0,6 0 0,-9 0 0,1-4 0,3 3 0,-3-2 0,2-1 0,1 3 0,-3-6 0,6 2 0,-3 1 0,4 0 0,-1 1 0,8-3 0,-5-2 0,5 2 0,-7 2 0,-1 1 0,0 2 0,-3-6 0,0 6 0,0-3 0,-3 0 0,3 4 0,-4-4 0,1 4 0,-4-4 0,6 3 0,-4-2 0,4 3 0,-5-4 0,2 3 0,-2-2 0,2-1 0,4 3 0,-3-3 0,6 1 0,-6 2 0,3-3 0,-1 1 0,2 2 0,-1-3 0,-1 4 0,-2 0 0,0-4 0,-1 4 0,4-4 0,-3 0 0,3 3 0,-1-2 0,2-1 0,2 3 0,-3-2 0,8 3 0,-9 0 0,9-4 0,-2 3 0,-2-3 0,5 4 0,9 0 0,-5-4 0,3 3 0,-11-4 0,-8 5 0,-1 0 0,1 0 0,0 0 0,-1-4 0,4 3 0,-3-2 0,6 3 0,-3 0 0,3-4 0,1 3 0,-4-2 0,3 3 0,-3-4 0,3 3 0,0-2 0,1-1 0,-1 3 0,6-3 0,-5 1 0,5 2 0,-1-3 0,-3 1 0,4 2 0,-9-7 0,3 7 0,-6-2 0,3 3 0,-4 0 0,4 0 0,0 0 0,3 0 0,1 0 0,-4-4 0,8 3 0,-4-6 0,3 6 0,-5-2 0,-2-1 0,0 3 0,4-6 0,-1 6 0,-3-6 0,3 6 0,2-3 0,0 0 0,4 3 0,-6-6 0,0 6 0,0-6 0,6 6 0,1-7 0,-3 7 0,6-4 0,-6 0 0,0 4 0,7-3 0,-7-1 0,0 4 0,6-4 0,-14 2 0,9 2 0,-11-3 0,5 0 0,-4 4 0,10-9 0,-10 8 0,16-8 0,-13 4 0,13-5 0,-9 5 0,1-3 0,2 2 0,-7 2 0,5-5 0,2 8 0,-6-6 0,12 2 0,-10 0 0,10-4 0,-4 7 0,15-9 0,3 3 0,9-6 0,-10 1 0,-2 1 0,-15 2 0,-4 5 0,-3-2 0,-3 2 0,3-3 0,-2 3 0,6-3 0,-5 3 0,7-4 0,-9 5 0,3-4 0,-6 7 0,3-2 0,-4-1 0,4 3 0,0-6 0,0 6 0,8-7 0,-9 7 0,9-8 0,-2 9 0,4-9 0,0 4 0,4 0 0,-13-2 0,7 6 0,-10-6 0,4 6 0,-5-3 0,3 0 0,-3 0 0,-1-1 0,4 2 0,-3-1 0,6 3 0,-6-6 0,3 6 0,-4-6 0,1 6 0,3-6 0,-3 6 0,2-3 0,-2 4 0,0-4 0,-1 3 0,1-2 0,-3-1 0,2 3 0,-3-2 0,4-1 0,0 3 0,2-6 0,-2 6 0,11-12 0,-6 11 0,7-11 0,-6 8 0,0-3 0,-2 0 0,-2 0 0,-2 3 0,-1-2 0,1 6 0,0-6 0,-1 2 0,1 1 0,3-4 0,15 1 0,-11-2 0,14-2 0,-13 2 0,0 1 0,1-1 0,-4 4 0,4-3 0,-5 3 0,4-4 0,-8 4 0,3-2 0,-3 6 0,3-6 0,-4 6 0,-2-6 0,2 6 0,-3-3 0,1 0 0,2 4 0,-2-4 0,2 0 0,1 3 0,0-6 0,-1 6 0,1-2 0,0-1 0,-1 3 0,1-6 0,-1 6 0,1-6 0,3 6 0,-3-7 0,6 4 0,-6-1 0,2 2 0,-2-1 0,0 0 0,-1-1 0,1 1 0,0 1 0,-1 2 0,1-6 0,0 6 0,-1-3 0,1 0 0,-1 4 0,1-8 0,0 7 0,-1-6 0,1 6 0,3-2 0,-3-1 0,2 3 0,-2-6 0,0 6 0,-1-3 0,1 4 0,3 0 0,-3-3 0,3 2 0,-4-3 0,1 4 0,-1 0 0,1-4 0,0 4 0,-1-4 0,1 4 0,0-4 0,-1 3 0,1-2 0,0 3 0,-1-4 0,1 3 0,-1-6 0,1 6 0,0-3 0,-1 1 0,1 2 0,-3-3 0,-1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C3FC0-975F-40FB-9AE2-4A05D3620784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3CEB8-10DF-42CA-B2AD-1B29490A5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037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D7605-432B-457A-8C96-5AF80B531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470156-2C38-47C3-866D-441BE75F0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F41FA-5459-4328-BAF7-87F465CD00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1D1566-0E7D-4F05-93DF-F1BBC57E927B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2C87BF-7615-4020-8D86-13FCE69E5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EF6988-6FDC-4D21-9A94-4FFC2E3D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E8B89-D3B6-4DC8-9C4A-6DD5DC3C1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8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768D6-9361-4C81-9A2B-213D0E5B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3B2758-5AE9-4013-B457-920463D4E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794A7E-7DA4-40A7-872B-54F0EB77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11D066-4BD0-4646-8783-E573317C7BCA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44E3A0-3AE7-4789-B905-FB2F14796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F741B1-BDD1-4B2A-80A9-FD0794EBF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E8B89-D3B6-4DC8-9C4A-6DD5DC3C1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7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69B545-4116-4027-8C24-FCD6685052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63CFAA-ADB3-4D15-9EC2-3FEA4CE65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5C0C74-0380-4EC7-BAC6-EACB1F228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E59D8D-8F0B-4BC8-BA19-426E600E2BE1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A9E6C8-CDFC-4387-A13A-761F293FB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E7E25-3E46-4761-8C9F-6E3FD72D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E8B89-D3B6-4DC8-9C4A-6DD5DC3C1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42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6096728" y="2292615"/>
            <a:ext cx="4360167" cy="384721"/>
          </a:xfrm>
          <a:prstGeom prst="rect">
            <a:avLst/>
          </a:prstGeom>
        </p:spPr>
        <p:txBody>
          <a:bodyPr/>
          <a:lstStyle>
            <a:lvl1pPr>
              <a:def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 algn="l"/>
            <a:r>
              <a:rPr lang="ko-KR" altLang="en-US" dirty="0"/>
              <a:t>마스터 제목 스타일 편집</a:t>
            </a: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5976229" y="3163428"/>
            <a:ext cx="6183922" cy="8307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115000"/>
              </a:lnSpc>
              <a:spcBef>
                <a:spcPct val="50000"/>
              </a:spcBef>
              <a:buClr>
                <a:srgbClr val="333399"/>
              </a:buClr>
              <a:buFont typeface="Wingdings" pitchFamily="2" charset="2"/>
              <a:buNone/>
            </a:pPr>
            <a:endParaRPr lang="ko-KR" altLang="en-US" sz="1300" dirty="0">
              <a:solidFill>
                <a:srgbClr val="FFFFFF"/>
              </a:solidFill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6" name="텍스트 개체 틀 2"/>
          <p:cNvSpPr>
            <a:spLocks noGrp="1"/>
          </p:cNvSpPr>
          <p:nvPr userDrawn="1">
            <p:ph type="body" sz="quarter" idx="11"/>
          </p:nvPr>
        </p:nvSpPr>
        <p:spPr>
          <a:xfrm>
            <a:off x="6415133" y="2944274"/>
            <a:ext cx="5174438" cy="17835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>
                  <a:lumMod val="75000"/>
                </a:schemeClr>
              </a:buClr>
              <a:buSzPct val="120000"/>
              <a:buFont typeface="Arial" pitchFamily="34" charset="0"/>
              <a:buNone/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 marL="339725" indent="0">
              <a:buFont typeface="Wingdings" pitchFamily="2" charset="2"/>
              <a:buNone/>
              <a:defRPr sz="1200">
                <a:latin typeface="맑은 고딕" pitchFamily="50" charset="-127"/>
                <a:ea typeface="맑은 고딕" pitchFamily="50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5" name="직선 연결선 4"/>
          <p:cNvCxnSpPr/>
          <p:nvPr userDrawn="1"/>
        </p:nvCxnSpPr>
        <p:spPr bwMode="auto">
          <a:xfrm>
            <a:off x="6094784" y="2780928"/>
            <a:ext cx="5761154" cy="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341915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20F06-D69B-4134-B060-C95DC783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5884BB-9883-4C6C-A87E-99AFDDC47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079AA-79B8-4228-8742-11275EF390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024CD1-AB58-471D-A7C4-2F72E7B9AAE4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5DCE5E-AF59-4D23-B131-99408D4F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6E940B-F96E-41E3-BEB4-D062B495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E8B89-D3B6-4DC8-9C4A-6DD5DC3C1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80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74C9-D1FE-4C87-BE2F-CB7EE79A8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BAA32B-111D-4279-927C-5150FE7DE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4BA5C-C8AB-42CA-91BC-A3C0563367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0738B-BC8E-4AB0-BAEF-47F717886DC8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DD2FD-65C8-4C08-A437-1B9214FB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8C305B-0691-4DA4-8B58-0F26D8D9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E8B89-D3B6-4DC8-9C4A-6DD5DC3C1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38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9B277-A708-4B2C-9175-7E1F0883A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54385A-95D8-448A-91ED-792585EE7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D80D1B-F0DA-4772-81EC-82ACD136D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3F03B-4C60-489C-B533-2530C94C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D0A7C3-84DB-4503-A520-61046360CE10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554876-4753-41F1-98E7-082F93AFC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E6331-4845-4C7F-AABA-9D428D725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E8B89-D3B6-4DC8-9C4A-6DD5DC3C1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236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E3458-A0BE-4565-935E-FBD7AE63A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B3F893-AC92-4DED-BF91-BE5B4B9EB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9A1DF5-E5AC-4672-9B53-292E67BF2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44C6C8-9FE6-4DBB-AD3B-BC8EAB268C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E10503-AA39-4151-8397-DD7EA98971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860183-7DD4-416F-8688-5278E5B3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DB92A1-221E-4396-A2C9-47B6734F7BF5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A327CD-A654-466D-96AB-72E41752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9CD360-794E-4B8F-AC4A-0BBF668E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E8B89-D3B6-4DC8-9C4A-6DD5DC3C1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844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03A8B-9C24-415D-A107-532018D96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0D64B1-C6D6-430D-B2F7-CD7F0E508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1DAD1-09E0-47CC-9514-83E24667A17E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7CE188-010B-4B97-92F0-CDD925C88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45FCFC-4DFF-489B-B908-48CA58DE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E8B89-D3B6-4DC8-9C4A-6DD5DC3C1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86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380C8A-4F42-440C-94EF-2A2EA890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-&lt;#&gt;-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65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5D64E-13FF-42E1-8C86-2753206EC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57CBE-3D62-44B4-9A36-9AABA0CBC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E3FF6D-E27D-4E50-B020-4ADF489F6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A668B0-6B40-4D89-AD7F-72963DF38D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BB2F8-D3A3-462A-A043-654DFF80E870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EDC3B7-9590-40B8-8A74-B7D77A341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7B57F0-23DA-4D7B-8211-E75035CD9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E8B89-D3B6-4DC8-9C4A-6DD5DC3C1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88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D81E7A-12C5-4112-8396-48B0DC438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6779BC-1433-4CE1-B20D-5A5195B2C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6B51A0-FC07-403A-9A74-0516ADFED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C1E643-7D2A-4442-877F-D0E6C9162F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C96F8A-65CC-4464-B277-A7B0BCA43821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66D177-E6ED-4A06-BF82-BE8A9D7D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95317F-F845-45DC-95DC-A7A5ADF6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E8B89-D3B6-4DC8-9C4A-6DD5DC3C1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53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28863-B5D6-4BFB-8B29-B623D885F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E8B89-D3B6-4DC8-9C4A-6DD5DC3C1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627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7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customXml" Target="../ink/ink1.xml"/><Relationship Id="rId4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190EA7-CEDA-4D36-8C60-BBEC9F9A8D21}"/>
              </a:ext>
            </a:extLst>
          </p:cNvPr>
          <p:cNvSpPr txBox="1"/>
          <p:nvPr/>
        </p:nvSpPr>
        <p:spPr>
          <a:xfrm>
            <a:off x="4786118" y="5396640"/>
            <a:ext cx="692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B2</a:t>
            </a:r>
            <a:r>
              <a:rPr lang="en-US" altLang="ko-KR" b="1" dirty="0"/>
              <a:t> </a:t>
            </a:r>
            <a:r>
              <a:rPr lang="ko-KR" altLang="en-US" b="1" dirty="0"/>
              <a:t>김지현 김대호 </a:t>
            </a:r>
            <a:r>
              <a:rPr lang="ko-KR" altLang="en-US" b="1" dirty="0" err="1"/>
              <a:t>김윤슬</a:t>
            </a:r>
            <a:r>
              <a:rPr lang="ko-KR" altLang="en-US" b="1" dirty="0"/>
              <a:t> </a:t>
            </a:r>
            <a:r>
              <a:rPr lang="ko-KR" altLang="en-US" b="1" dirty="0" err="1"/>
              <a:t>김효림</a:t>
            </a:r>
            <a:r>
              <a:rPr lang="ko-KR" altLang="en-US" b="1" dirty="0"/>
              <a:t> </a:t>
            </a:r>
            <a:r>
              <a:rPr lang="ko-KR" altLang="en-US" b="1" dirty="0" err="1"/>
              <a:t>이경찬</a:t>
            </a:r>
            <a:r>
              <a:rPr lang="ko-KR" altLang="en-US" b="1" dirty="0"/>
              <a:t> 이정용 </a:t>
            </a:r>
            <a:r>
              <a:rPr lang="ko-KR" altLang="en-US" b="1" dirty="0" err="1"/>
              <a:t>황나희</a:t>
            </a:r>
            <a:endParaRPr lang="ko-KR" altLang="en-US" b="1" dirty="0"/>
          </a:p>
        </p:txBody>
      </p:sp>
      <p:pic>
        <p:nvPicPr>
          <p:cNvPr id="1028" name="Picture 4" descr="1,000배속 반도체-오감 느끼는 로봇'…삼성미래기술 지원과제 – Samsung Newsroom Korea">
            <a:extLst>
              <a:ext uri="{FF2B5EF4-FFF2-40B4-BE49-F238E27FC236}">
                <a16:creationId xmlns:a16="http://schemas.microsoft.com/office/drawing/2014/main" id="{E4976D0A-D79C-44DC-B6E4-FAD0EEF0A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1"/>
          <a:stretch/>
        </p:blipFill>
        <p:spPr bwMode="auto">
          <a:xfrm>
            <a:off x="0" y="0"/>
            <a:ext cx="12192000" cy="42291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EDE868F-AA23-4F0A-B220-6789C3F57793}"/>
              </a:ext>
            </a:extLst>
          </p:cNvPr>
          <p:cNvSpPr/>
          <p:nvPr/>
        </p:nvSpPr>
        <p:spPr>
          <a:xfrm>
            <a:off x="0" y="0"/>
            <a:ext cx="12192000" cy="4229100"/>
          </a:xfrm>
          <a:prstGeom prst="rect">
            <a:avLst/>
          </a:prstGeom>
          <a:solidFill>
            <a:schemeClr val="accent1">
              <a:lumMod val="50000"/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B70C1-7797-43C0-B4C8-3B952934FB32}"/>
              </a:ext>
            </a:extLst>
          </p:cNvPr>
          <p:cNvSpPr txBox="1"/>
          <p:nvPr/>
        </p:nvSpPr>
        <p:spPr>
          <a:xfrm>
            <a:off x="0" y="120430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실시간 모니터링을 통한 공정 레시피 </a:t>
            </a:r>
            <a:br>
              <a:rPr lang="en-US" altLang="ko-KR" sz="4800" b="1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</a:br>
            <a:r>
              <a:rPr lang="ko-KR" altLang="en-US" sz="4800" b="1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최적화로 반도체 불량률 제로 달성</a:t>
            </a:r>
          </a:p>
        </p:txBody>
      </p:sp>
      <p:pic>
        <p:nvPicPr>
          <p:cNvPr id="9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D3143EA4-6B99-4FA0-AEFD-59C7D8375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862" y="5765972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472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CB7AC395-6994-4FF4-968F-EF18FD776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182575D6-3B47-47A1-AEF8-EAB93E1A4AC3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데이터수집계획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382FA1-7131-41D5-B72B-3FA774E94942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136707D1-E415-47C5-B890-8342AD5E5D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85E9EB7F-4907-4713-8741-0CDB94DADD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C7B0FB7-8062-44E9-81AE-B0A43E24809A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3">
            <a:extLst>
              <a:ext uri="{FF2B5EF4-FFF2-40B4-BE49-F238E27FC236}">
                <a16:creationId xmlns:a16="http://schemas.microsoft.com/office/drawing/2014/main" id="{5D9826C3-F653-42A6-9AE7-06B8724C4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866570"/>
              </p:ext>
            </p:extLst>
          </p:nvPr>
        </p:nvGraphicFramePr>
        <p:xfrm>
          <a:off x="623888" y="1557338"/>
          <a:ext cx="10944224" cy="5075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9812">
                  <a:extLst>
                    <a:ext uri="{9D8B030D-6E8A-4147-A177-3AD203B41FA5}">
                      <a16:colId xmlns:a16="http://schemas.microsoft.com/office/drawing/2014/main" val="1448573622"/>
                    </a:ext>
                  </a:extLst>
                </a:gridCol>
                <a:gridCol w="1793737">
                  <a:extLst>
                    <a:ext uri="{9D8B030D-6E8A-4147-A177-3AD203B41FA5}">
                      <a16:colId xmlns:a16="http://schemas.microsoft.com/office/drawing/2014/main" val="1888640523"/>
                    </a:ext>
                  </a:extLst>
                </a:gridCol>
                <a:gridCol w="1433704">
                  <a:extLst>
                    <a:ext uri="{9D8B030D-6E8A-4147-A177-3AD203B41FA5}">
                      <a16:colId xmlns:a16="http://schemas.microsoft.com/office/drawing/2014/main" val="472811242"/>
                    </a:ext>
                  </a:extLst>
                </a:gridCol>
                <a:gridCol w="1026914">
                  <a:extLst>
                    <a:ext uri="{9D8B030D-6E8A-4147-A177-3AD203B41FA5}">
                      <a16:colId xmlns:a16="http://schemas.microsoft.com/office/drawing/2014/main" val="2104594156"/>
                    </a:ext>
                  </a:extLst>
                </a:gridCol>
                <a:gridCol w="619406">
                  <a:extLst>
                    <a:ext uri="{9D8B030D-6E8A-4147-A177-3AD203B41FA5}">
                      <a16:colId xmlns:a16="http://schemas.microsoft.com/office/drawing/2014/main" val="3291890876"/>
                    </a:ext>
                  </a:extLst>
                </a:gridCol>
                <a:gridCol w="998823">
                  <a:extLst>
                    <a:ext uri="{9D8B030D-6E8A-4147-A177-3AD203B41FA5}">
                      <a16:colId xmlns:a16="http://schemas.microsoft.com/office/drawing/2014/main" val="3549130652"/>
                    </a:ext>
                  </a:extLst>
                </a:gridCol>
                <a:gridCol w="1635914">
                  <a:extLst>
                    <a:ext uri="{9D8B030D-6E8A-4147-A177-3AD203B41FA5}">
                      <a16:colId xmlns:a16="http://schemas.microsoft.com/office/drawing/2014/main" val="218406698"/>
                    </a:ext>
                  </a:extLst>
                </a:gridCol>
                <a:gridCol w="1635914">
                  <a:extLst>
                    <a:ext uri="{9D8B030D-6E8A-4147-A177-3AD203B41FA5}">
                      <a16:colId xmlns:a16="http://schemas.microsoft.com/office/drawing/2014/main" val="2849899796"/>
                    </a:ext>
                  </a:extLst>
                </a:gridCol>
              </a:tblGrid>
              <a:tr h="369751">
                <a:tc rowSpan="2"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800" dirty="0"/>
                        <a:t>잠재원인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잠재원인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데이터수집계획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분석가능성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합계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66838"/>
                  </a:ext>
                </a:extLst>
              </a:tr>
              <a:tr h="352117">
                <a:tc gridSpan="2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Photo_spin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데이터명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속성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주기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수집방법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수집가능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특성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416784"/>
                  </a:ext>
                </a:extLst>
              </a:tr>
              <a:tr h="53619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Etching </a:t>
                      </a:r>
                      <a:r>
                        <a:rPr lang="ko-KR" altLang="en-US" sz="1600" b="1" dirty="0"/>
                        <a:t>공정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/>
                        <a:t>etching rate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Etch_Rate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공정</a:t>
                      </a:r>
                      <a:r>
                        <a:rPr lang="en-US" altLang="ko-KR" sz="1600" dirty="0"/>
                        <a:t>DB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092161"/>
                  </a:ext>
                </a:extLst>
              </a:tr>
              <a:tr h="5361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uniformity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Etch_Unif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853391"/>
                  </a:ext>
                </a:extLst>
              </a:tr>
              <a:tr h="536196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selectivity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Etch_Select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267658"/>
                  </a:ext>
                </a:extLst>
              </a:tr>
              <a:tr h="536196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진공도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Etch_Vac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98110"/>
                  </a:ext>
                </a:extLst>
              </a:tr>
              <a:tr h="53619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Implatation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공정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Ion</a:t>
                      </a:r>
                      <a:r>
                        <a:rPr lang="ko-KR" altLang="en-US" sz="1600" dirty="0"/>
                        <a:t> 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Imp_Ion_kind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명목형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320126"/>
                  </a:ext>
                </a:extLst>
              </a:tr>
              <a:tr h="5361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annealing </a:t>
                      </a:r>
                      <a:r>
                        <a:rPr lang="ko-KR" altLang="en-US" sz="16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Imp_anneal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085969"/>
                  </a:ext>
                </a:extLst>
              </a:tr>
              <a:tr h="5361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ion quantity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Imp_Ion_num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459875"/>
                  </a:ext>
                </a:extLst>
              </a:tr>
              <a:tr h="59999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Ion Energy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Imp_Energy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14121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E9999A3-D88F-4957-A744-0CBA3268F391}"/>
              </a:ext>
            </a:extLst>
          </p:cNvPr>
          <p:cNvSpPr txBox="1"/>
          <p:nvPr/>
        </p:nvSpPr>
        <p:spPr>
          <a:xfrm>
            <a:off x="734008" y="745586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불량 발생 원인을 파악하기 위해 필요한 데이터의 수집 계획 수립</a:t>
            </a:r>
          </a:p>
        </p:txBody>
      </p:sp>
    </p:spTree>
    <p:extLst>
      <p:ext uri="{BB962C8B-B14F-4D97-AF65-F5344CB8AC3E}">
        <p14:creationId xmlns:p14="http://schemas.microsoft.com/office/powerpoint/2010/main" val="1500548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CB7AC395-6994-4FF4-968F-EF18FD776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182575D6-3B47-47A1-AEF8-EAB93E1A4AC3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데이터수집계획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382FA1-7131-41D5-B72B-3FA774E94942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136707D1-E415-47C5-B890-8342AD5E5D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85E9EB7F-4907-4713-8741-0CDB94DADD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C7B0FB7-8062-44E9-81AE-B0A43E24809A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2">
            <a:extLst>
              <a:ext uri="{FF2B5EF4-FFF2-40B4-BE49-F238E27FC236}">
                <a16:creationId xmlns:a16="http://schemas.microsoft.com/office/drawing/2014/main" id="{6082BA25-E03C-4DA3-917E-621C120E8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229014"/>
              </p:ext>
            </p:extLst>
          </p:nvPr>
        </p:nvGraphicFramePr>
        <p:xfrm>
          <a:off x="623889" y="1557337"/>
          <a:ext cx="10944227" cy="5093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461">
                  <a:extLst>
                    <a:ext uri="{9D8B030D-6E8A-4147-A177-3AD203B41FA5}">
                      <a16:colId xmlns:a16="http://schemas.microsoft.com/office/drawing/2014/main" val="3996670945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380303448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3002624822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3422936938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1242844816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2159170970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1671483277"/>
                    </a:ext>
                  </a:extLst>
                </a:gridCol>
              </a:tblGrid>
              <a:tr h="4355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잠재 원인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 수집 계획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97697"/>
                  </a:ext>
                </a:extLst>
              </a:tr>
              <a:tr h="4355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데이터명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속성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발생주기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담당자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수집가능성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주요특성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370448"/>
                  </a:ext>
                </a:extLst>
              </a:tr>
              <a:tr h="106911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원자재 종류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원자재 종류</a:t>
                      </a:r>
                      <a:br>
                        <a:rPr lang="en-US" altLang="ko-KR" sz="1600" dirty="0"/>
                      </a:br>
                      <a:r>
                        <a:rPr lang="en-US" altLang="ko-KR" sz="1600" dirty="0"/>
                        <a:t>(PR, </a:t>
                      </a:r>
                      <a:r>
                        <a:rPr lang="ko-KR" altLang="en-US" sz="1600" dirty="0"/>
                        <a:t>불화수소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웨이퍼 등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범주형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생산 당시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김효림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주문 혹은 물류 들일 때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자동 정보 저장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070128"/>
                  </a:ext>
                </a:extLst>
              </a:tr>
              <a:tr h="106911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작업시간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연속형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생산 당시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김효림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해당 원자재 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제조 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수동 지정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881190"/>
                  </a:ext>
                </a:extLst>
              </a:tr>
              <a:tr h="106911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동료평가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범주형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생산 당시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김효림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해당 원자재 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제조 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수동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94164"/>
                  </a:ext>
                </a:extLst>
              </a:tr>
              <a:tr h="4355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FAB </a:t>
                      </a:r>
                      <a:r>
                        <a:rPr lang="ko-KR" altLang="en-US" sz="1600" b="1" dirty="0"/>
                        <a:t>설비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설비 가동시간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연속형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김효림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자동 측정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915427"/>
                  </a:ext>
                </a:extLst>
              </a:tr>
              <a:tr h="5644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설비 노후화 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정도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이산형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김효림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수작업 측정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27509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3F7BFD4-853F-4891-974A-B58319865ED0}"/>
              </a:ext>
            </a:extLst>
          </p:cNvPr>
          <p:cNvSpPr txBox="1"/>
          <p:nvPr/>
        </p:nvSpPr>
        <p:spPr>
          <a:xfrm>
            <a:off x="734008" y="745586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불량 발생 원인을 파악하기 위해 필요한 데이터의 수집 계획 수립</a:t>
            </a:r>
          </a:p>
        </p:txBody>
      </p:sp>
    </p:spTree>
    <p:extLst>
      <p:ext uri="{BB962C8B-B14F-4D97-AF65-F5344CB8AC3E}">
        <p14:creationId xmlns:p14="http://schemas.microsoft.com/office/powerpoint/2010/main" val="2879122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F3883F9-5259-41FB-AB0E-CCC0D62EB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26261"/>
              </p:ext>
            </p:extLst>
          </p:nvPr>
        </p:nvGraphicFramePr>
        <p:xfrm>
          <a:off x="623887" y="1557338"/>
          <a:ext cx="10944227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461">
                  <a:extLst>
                    <a:ext uri="{9D8B030D-6E8A-4147-A177-3AD203B41FA5}">
                      <a16:colId xmlns:a16="http://schemas.microsoft.com/office/drawing/2014/main" val="3996670945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380303448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3002624822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3422936938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1242844816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2159170970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1671483277"/>
                    </a:ext>
                  </a:extLst>
                </a:gridCol>
              </a:tblGrid>
              <a:tr h="2392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잠재 원인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 수집 계획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97697"/>
                  </a:ext>
                </a:extLst>
              </a:tr>
              <a:tr h="2392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데이터명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속성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발생주기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담당자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수집가능성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주요특성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370448"/>
                  </a:ext>
                </a:extLst>
              </a:tr>
              <a:tr h="23923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엔지니어 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숙련도 부족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근속연수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연속형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김효림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자동측정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070128"/>
                  </a:ext>
                </a:extLst>
              </a:tr>
              <a:tr h="2392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작업시간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연속형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김효림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자동측정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881190"/>
                  </a:ext>
                </a:extLst>
              </a:tr>
              <a:tr h="2392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동료평가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범주형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분기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김효림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수작업측정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94164"/>
                  </a:ext>
                </a:extLst>
              </a:tr>
              <a:tr h="2392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안전교육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수료여부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범주형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분기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김효림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자동측정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906039"/>
                  </a:ext>
                </a:extLst>
              </a:tr>
            </a:tbl>
          </a:graphicData>
        </a:graphic>
      </p:graphicFrame>
      <p:pic>
        <p:nvPicPr>
          <p:cNvPr id="8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CB7AC395-6994-4FF4-968F-EF18FD776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182575D6-3B47-47A1-AEF8-EAB93E1A4AC3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데이터수집계획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382FA1-7131-41D5-B72B-3FA774E94942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136707D1-E415-47C5-B890-8342AD5E5D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85E9EB7F-4907-4713-8741-0CDB94DADD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063FEE-846B-4428-A7CF-0CA4B67D9578}"/>
              </a:ext>
            </a:extLst>
          </p:cNvPr>
          <p:cNvSpPr txBox="1"/>
          <p:nvPr/>
        </p:nvSpPr>
        <p:spPr>
          <a:xfrm>
            <a:off x="734008" y="745586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불량 발생 원인을 파악하기 위해 필요한 데이터의 수집 계획 수립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C7B0FB7-8062-44E9-81AE-B0A43E24809A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37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096592" y="2929112"/>
            <a:ext cx="4042490" cy="38472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Part Ⅲ. </a:t>
            </a:r>
            <a:r>
              <a:rPr lang="ko-KR" altLang="en-US" dirty="0"/>
              <a:t>데이터 정제</a:t>
            </a:r>
          </a:p>
        </p:txBody>
      </p:sp>
    </p:spTree>
    <p:extLst>
      <p:ext uri="{BB962C8B-B14F-4D97-AF65-F5344CB8AC3E}">
        <p14:creationId xmlns:p14="http://schemas.microsoft.com/office/powerpoint/2010/main" val="420021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2F715AEC-C410-48A7-AD59-A98952EE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69C5EA1-8D30-420F-B72A-75273449D6C8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항목의 의미와 유형 확인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B489B1FF-435F-4B0F-AE32-0CCD38C85F6D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5" name="Line 10">
              <a:extLst>
                <a:ext uri="{FF2B5EF4-FFF2-40B4-BE49-F238E27FC236}">
                  <a16:creationId xmlns:a16="http://schemas.microsoft.com/office/drawing/2014/main" id="{64878EEC-0698-4DD3-AF6A-6F34D46427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636496D4-EC24-4B15-B156-04BF701B04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5BDEEC-61C9-40BF-9208-AEA8A322B000}"/>
              </a:ext>
            </a:extLst>
          </p:cNvPr>
          <p:cNvSpPr txBox="1"/>
          <p:nvPr/>
        </p:nvSpPr>
        <p:spPr>
          <a:xfrm>
            <a:off x="734008" y="745586"/>
            <a:ext cx="10834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불량률 최소화 과제 수행과 관련하여 필요한 데이터셋은 총 </a:t>
            </a:r>
            <a:r>
              <a:rPr lang="en-US" altLang="ko-KR" sz="1600" b="1" dirty="0"/>
              <a:t>6</a:t>
            </a:r>
            <a:r>
              <a:rPr lang="ko-KR" altLang="en-US" sz="1600" b="1" dirty="0"/>
              <a:t>개이며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아래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 데이터셋의 항목을 확인한 </a:t>
            </a:r>
            <a:br>
              <a:rPr lang="en-US" altLang="ko-KR" sz="1600" b="1" dirty="0"/>
            </a:br>
            <a:r>
              <a:rPr lang="ko-KR" altLang="en-US" sz="1600" b="1" dirty="0"/>
              <a:t>결과 연속형 데이터 </a:t>
            </a:r>
            <a:r>
              <a:rPr lang="en-US" altLang="ko-KR" sz="1600" b="1" dirty="0"/>
              <a:t>22</a:t>
            </a:r>
            <a:r>
              <a:rPr lang="ko-KR" altLang="en-US" sz="1600" b="1" dirty="0"/>
              <a:t>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범주형 데이터 </a:t>
            </a:r>
            <a:r>
              <a:rPr lang="en-US" altLang="ko-KR" sz="1600" b="1" dirty="0"/>
              <a:t>7</a:t>
            </a:r>
            <a:r>
              <a:rPr lang="ko-KR" altLang="en-US" sz="1600" b="1" dirty="0"/>
              <a:t>개로 구성됨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8EC72C-F006-4A9C-8FAD-323014EE80CC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6CE78837-3D4E-4BE3-BE55-06A08951965C}"/>
              </a:ext>
            </a:extLst>
          </p:cNvPr>
          <p:cNvGraphicFramePr>
            <a:graphicFrameLocks noGrp="1"/>
          </p:cNvGraphicFramePr>
          <p:nvPr/>
        </p:nvGraphicFramePr>
        <p:xfrm>
          <a:off x="623890" y="1962768"/>
          <a:ext cx="5400674" cy="4673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936">
                  <a:extLst>
                    <a:ext uri="{9D8B030D-6E8A-4147-A177-3AD203B41FA5}">
                      <a16:colId xmlns:a16="http://schemas.microsoft.com/office/drawing/2014/main" val="3937070921"/>
                    </a:ext>
                  </a:extLst>
                </a:gridCol>
                <a:gridCol w="3582954">
                  <a:extLst>
                    <a:ext uri="{9D8B030D-6E8A-4147-A177-3AD203B41FA5}">
                      <a16:colId xmlns:a16="http://schemas.microsoft.com/office/drawing/2014/main" val="666346499"/>
                    </a:ext>
                  </a:extLst>
                </a:gridCol>
                <a:gridCol w="696784">
                  <a:extLst>
                    <a:ext uri="{9D8B030D-6E8A-4147-A177-3AD203B41FA5}">
                      <a16:colId xmlns:a16="http://schemas.microsoft.com/office/drawing/2014/main" val="2680970573"/>
                    </a:ext>
                  </a:extLst>
                </a:gridCol>
              </a:tblGrid>
              <a:tr h="299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 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50794"/>
                  </a:ext>
                </a:extLst>
              </a:tr>
              <a:tr h="279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No_Die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공정에 들어가는 하나의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Wafer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ID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426455"/>
                  </a:ext>
                </a:extLst>
              </a:tr>
              <a:tr h="279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Lot_Num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생산 단위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하나의 단위에 같은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작동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08872"/>
                  </a:ext>
                </a:extLst>
              </a:tr>
              <a:tr h="46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Wafer_Num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하나의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Wafer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하나의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Wafer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574763"/>
                  </a:ext>
                </a:extLst>
              </a:tr>
              <a:tr h="279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Ox_Chamber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Chamber Number,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899270"/>
                  </a:ext>
                </a:extLst>
              </a:tr>
              <a:tr h="279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Process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진행되고 있는 공정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71999"/>
                  </a:ext>
                </a:extLst>
              </a:tr>
              <a:tr h="46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Type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Oxidation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공정의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 Type, Dry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Wet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 존재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7549"/>
                  </a:ext>
                </a:extLst>
              </a:tr>
              <a:tr h="279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Datetime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공정이 시작된 날짜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568131"/>
                  </a:ext>
                </a:extLst>
              </a:tr>
              <a:tr h="279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Temp_Oxid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Chamber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평균 온도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 단위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348643"/>
                  </a:ext>
                </a:extLst>
              </a:tr>
              <a:tr h="279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Vapor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공정에 투여되는 합성물 성분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269857"/>
                  </a:ext>
                </a:extLst>
              </a:tr>
              <a:tr h="279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ppm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공정에 투여되는 합성물의 양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(ppm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75062"/>
                  </a:ext>
                </a:extLst>
              </a:tr>
              <a:tr h="279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Pressure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공정에 가해지는 압력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(Torr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8158"/>
                  </a:ext>
                </a:extLst>
              </a:tr>
              <a:tr h="279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Oxid_Time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산화공정이 진행된 시간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단위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225751"/>
                  </a:ext>
                </a:extLst>
              </a:tr>
              <a:tr h="651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Thinkness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+mn-ea"/>
                        </a:rPr>
                        <a:t>성장한 산화물의 두께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+mn-ea"/>
                        </a:rPr>
                        <a:t>(nm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+mn-ea"/>
                        </a:rPr>
                        <a:t>단위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맑은 고딕" panose="020B0503020000020004" pitchFamily="50" charset="-127"/>
                          <a:ea typeface="+mn-ea"/>
                        </a:rPr>
                        <a:t>이론상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+mn-ea"/>
                        </a:rPr>
                        <a:t>700nm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+mn-ea"/>
                        </a:rPr>
                        <a:t>이상 되어야 다음 공정을 정상적으로 진행 할 수 있음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682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2C1D8C9-F626-49FD-9200-A85B9D1D8633}"/>
              </a:ext>
            </a:extLst>
          </p:cNvPr>
          <p:cNvSpPr txBox="1"/>
          <p:nvPr/>
        </p:nvSpPr>
        <p:spPr bwMode="auto">
          <a:xfrm flipH="1">
            <a:off x="623887" y="1555591"/>
            <a:ext cx="5400676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명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Oxidation.csv</a:t>
            </a:r>
            <a:endParaRPr lang="ko-KR" altLang="en-US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41BAA-4BE5-4D54-B24E-C1C8F5158626}"/>
              </a:ext>
            </a:extLst>
          </p:cNvPr>
          <p:cNvSpPr txBox="1"/>
          <p:nvPr/>
        </p:nvSpPr>
        <p:spPr bwMode="auto">
          <a:xfrm flipH="1">
            <a:off x="6167439" y="1555591"/>
            <a:ext cx="5400676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명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Photo_softbake.csv</a:t>
            </a:r>
            <a:endParaRPr lang="ko-KR" altLang="en-US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1BEF56A8-21B9-4628-AFE7-D3021A528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064856"/>
              </p:ext>
            </p:extLst>
          </p:nvPr>
        </p:nvGraphicFramePr>
        <p:xfrm>
          <a:off x="6183085" y="1962768"/>
          <a:ext cx="5400674" cy="4739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515">
                  <a:extLst>
                    <a:ext uri="{9D8B030D-6E8A-4147-A177-3AD203B41FA5}">
                      <a16:colId xmlns:a16="http://schemas.microsoft.com/office/drawing/2014/main" val="3937070921"/>
                    </a:ext>
                  </a:extLst>
                </a:gridCol>
                <a:gridCol w="3419375">
                  <a:extLst>
                    <a:ext uri="{9D8B030D-6E8A-4147-A177-3AD203B41FA5}">
                      <a16:colId xmlns:a16="http://schemas.microsoft.com/office/drawing/2014/main" val="666346499"/>
                    </a:ext>
                  </a:extLst>
                </a:gridCol>
                <a:gridCol w="696784">
                  <a:extLst>
                    <a:ext uri="{9D8B030D-6E8A-4147-A177-3AD203B41FA5}">
                      <a16:colId xmlns:a16="http://schemas.microsoft.com/office/drawing/2014/main" val="2680970573"/>
                    </a:ext>
                  </a:extLst>
                </a:gridCol>
              </a:tblGrid>
              <a:tr h="296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 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50794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Wafer_Num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하나의 </a:t>
                      </a:r>
                      <a:r>
                        <a:rPr lang="en-US" altLang="ko-KR" sz="1050" dirty="0"/>
                        <a:t>Lot </a:t>
                      </a:r>
                      <a:r>
                        <a:rPr lang="ko-KR" altLang="en-US" sz="1050" dirty="0"/>
                        <a:t>내 </a:t>
                      </a:r>
                      <a:r>
                        <a:rPr lang="en-US" altLang="ko-KR" sz="1050" dirty="0"/>
                        <a:t>Wafer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번호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574763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Chamber_Num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Process</a:t>
                      </a:r>
                      <a:r>
                        <a:rPr lang="ko-KR" altLang="en-US" sz="1050" dirty="0"/>
                        <a:t>별 </a:t>
                      </a:r>
                      <a:r>
                        <a:rPr lang="en-US" altLang="ko-KR" sz="1050" dirty="0"/>
                        <a:t>Chamber</a:t>
                      </a:r>
                      <a:r>
                        <a:rPr lang="en-US" altLang="ko-KR" sz="1050" baseline="0" dirty="0"/>
                        <a:t> Number , </a:t>
                      </a:r>
                      <a:r>
                        <a:rPr lang="ko-KR" altLang="en-US" sz="1050" baseline="0" dirty="0"/>
                        <a:t>총 </a:t>
                      </a:r>
                      <a:r>
                        <a:rPr lang="en-US" altLang="ko-KR" sz="1050" baseline="0" dirty="0"/>
                        <a:t>3</a:t>
                      </a:r>
                      <a:r>
                        <a:rPr lang="ko-KR" altLang="en-US" sz="1050" baseline="0" dirty="0"/>
                        <a:t>개 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899270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Process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현재 진행되고 있는 공정 </a:t>
                      </a:r>
                      <a:r>
                        <a:rPr lang="en-US" altLang="ko-KR" sz="1050" dirty="0"/>
                        <a:t>Process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범주형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71999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Datetime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공정이 시작된 날짜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범주형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7549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N2_HMDS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N2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질소 </a:t>
                      </a:r>
                      <a:r>
                        <a:rPr lang="ko-KR" altLang="en-US" sz="1050" baseline="0" dirty="0" err="1"/>
                        <a:t>투여량</a:t>
                      </a:r>
                      <a:r>
                        <a:rPr lang="ko-KR" altLang="en-US" sz="1050" baseline="0" dirty="0"/>
                        <a:t> </a:t>
                      </a:r>
                      <a:r>
                        <a:rPr lang="en-US" altLang="ko-KR" sz="1050" baseline="0" dirty="0"/>
                        <a:t>(</a:t>
                      </a:r>
                      <a:r>
                        <a:rPr lang="en-US" altLang="ko-KR" sz="1050" baseline="0" dirty="0" err="1"/>
                        <a:t>ppm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범주형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568131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Pressure</a:t>
                      </a:r>
                      <a:r>
                        <a:rPr lang="en-US" altLang="ko-KR" sz="1050" b="1" baseline="0" dirty="0" err="1"/>
                        <a:t>_HMDS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aseline="0" dirty="0"/>
                        <a:t>N2 </a:t>
                      </a:r>
                      <a:r>
                        <a:rPr lang="ko-KR" altLang="en-US" sz="1050" baseline="0" dirty="0"/>
                        <a:t>산화물 생성시 가해지는 압력 </a:t>
                      </a:r>
                      <a:r>
                        <a:rPr lang="en-US" altLang="ko-KR" sz="1050" baseline="0" dirty="0"/>
                        <a:t>(</a:t>
                      </a:r>
                      <a:r>
                        <a:rPr lang="en-US" altLang="ko-KR" sz="1050" baseline="0" dirty="0" err="1"/>
                        <a:t>torr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348643"/>
                  </a:ext>
                </a:extLst>
              </a:tr>
              <a:tr h="414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Temp_HMDS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HMDS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공정에서 </a:t>
                      </a:r>
                      <a:r>
                        <a:rPr lang="en-US" altLang="ko-KR" sz="1050" baseline="0" dirty="0"/>
                        <a:t>N2 </a:t>
                      </a:r>
                      <a:r>
                        <a:rPr lang="ko-KR" altLang="en-US" sz="1050" baseline="0" dirty="0"/>
                        <a:t>산화물 생성시 가해지는 온도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℃ 단위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 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269857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Temp_HMDS_bake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N2 </a:t>
                      </a:r>
                      <a:r>
                        <a:rPr lang="ko-KR" altLang="en-US" sz="1050" dirty="0"/>
                        <a:t>산화물 흡착</a:t>
                      </a:r>
                      <a:r>
                        <a:rPr lang="ko-KR" altLang="en-US" sz="1050" baseline="0" dirty="0"/>
                        <a:t> 시 발생하는  온도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℃ 단위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baseline="0" dirty="0"/>
                        <a:t> 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75062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time_HMDS_bake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N2 </a:t>
                      </a:r>
                      <a:r>
                        <a:rPr lang="ko-KR" altLang="en-US" sz="1050" dirty="0"/>
                        <a:t>산화물 흡착</a:t>
                      </a:r>
                      <a:r>
                        <a:rPr lang="ko-KR" altLang="en-US" sz="1050" baseline="0" dirty="0"/>
                        <a:t>이 </a:t>
                      </a:r>
                      <a:r>
                        <a:rPr lang="ko-KR" altLang="en-US" sz="1050" dirty="0"/>
                        <a:t>진행된 시간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baseline="0" dirty="0"/>
                        <a:t>초 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8158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spin1_softbake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Spin Coat </a:t>
                      </a:r>
                      <a:r>
                        <a:rPr lang="ko-KR" altLang="en-US" sz="1050" dirty="0"/>
                        <a:t>과정에서</a:t>
                      </a:r>
                      <a:r>
                        <a:rPr lang="ko-KR" altLang="en-US" sz="1050" baseline="0" dirty="0"/>
                        <a:t> 첫 번째 회전 스핀 수 </a:t>
                      </a:r>
                      <a:r>
                        <a:rPr lang="en-US" altLang="ko-KR" sz="1050" baseline="0" dirty="0"/>
                        <a:t>(rpm </a:t>
                      </a:r>
                      <a:r>
                        <a:rPr lang="ko-KR" altLang="en-US" sz="1050" baseline="0" dirty="0"/>
                        <a:t>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225751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spin2_softbake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Spin Coat </a:t>
                      </a:r>
                      <a:r>
                        <a:rPr lang="ko-KR" altLang="en-US" sz="1050" dirty="0"/>
                        <a:t>과정에서</a:t>
                      </a:r>
                      <a:r>
                        <a:rPr lang="ko-KR" altLang="en-US" sz="1050" baseline="0" dirty="0"/>
                        <a:t> 두 번째 회전 스핀 수 </a:t>
                      </a:r>
                      <a:r>
                        <a:rPr lang="en-US" altLang="ko-KR" sz="1050" baseline="0" dirty="0"/>
                        <a:t>(rpm </a:t>
                      </a:r>
                      <a:r>
                        <a:rPr lang="ko-KR" altLang="en-US" sz="1050" baseline="0" dirty="0"/>
                        <a:t>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682443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spin3_softbake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Spin Coat </a:t>
                      </a:r>
                      <a:r>
                        <a:rPr lang="ko-KR" altLang="en-US" sz="1050" dirty="0"/>
                        <a:t>과정에서</a:t>
                      </a:r>
                      <a:r>
                        <a:rPr lang="ko-KR" altLang="en-US" sz="1050" baseline="0" dirty="0"/>
                        <a:t> 세 번째 회전 스핀 수 </a:t>
                      </a:r>
                      <a:r>
                        <a:rPr lang="en-US" altLang="ko-KR" sz="1050" baseline="0" dirty="0"/>
                        <a:t>(rpm </a:t>
                      </a:r>
                      <a:r>
                        <a:rPr lang="ko-KR" altLang="en-US" sz="1050" baseline="0" dirty="0"/>
                        <a:t>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340346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photoresist_softbake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Spin Coating</a:t>
                      </a:r>
                      <a:r>
                        <a:rPr lang="ko-KR" altLang="en-US" sz="1050" dirty="0"/>
                        <a:t>에 투여되는 </a:t>
                      </a:r>
                      <a:r>
                        <a:rPr lang="en-US" altLang="ko-KR" sz="1050" dirty="0" err="1"/>
                        <a:t>Photoresist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량 </a:t>
                      </a:r>
                      <a:r>
                        <a:rPr lang="en-US" altLang="ko-KR" sz="1050" baseline="0" dirty="0"/>
                        <a:t>( ml </a:t>
                      </a:r>
                      <a:r>
                        <a:rPr lang="ko-KR" altLang="en-US" sz="1050" baseline="0" dirty="0"/>
                        <a:t>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97584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temp_softbake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투여된 </a:t>
                      </a:r>
                      <a:r>
                        <a:rPr lang="en-US" altLang="ko-KR" sz="1050" dirty="0"/>
                        <a:t>Resist</a:t>
                      </a:r>
                      <a:r>
                        <a:rPr lang="ko-KR" altLang="en-US" sz="1050" dirty="0"/>
                        <a:t>를 흡착시킬</a:t>
                      </a:r>
                      <a:r>
                        <a:rPr lang="ko-KR" altLang="en-US" sz="1050" baseline="0" dirty="0"/>
                        <a:t> 때 발생한 온도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℃ 단위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 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530473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time_softbake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투여된 </a:t>
                      </a:r>
                      <a:r>
                        <a:rPr lang="en-US" altLang="ko-KR" sz="1050" dirty="0"/>
                        <a:t>Resist</a:t>
                      </a:r>
                      <a:r>
                        <a:rPr lang="ko-KR" altLang="en-US" sz="1050" dirty="0"/>
                        <a:t>를 흡착시키는 동안 시간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baseline="0" dirty="0"/>
                        <a:t>초 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107948"/>
                  </a:ext>
                </a:extLst>
              </a:tr>
              <a:tr h="414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resist_target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흡착된 </a:t>
                      </a:r>
                      <a:r>
                        <a:rPr lang="en-US" altLang="ko-KR" sz="1050" dirty="0"/>
                        <a:t>Resist</a:t>
                      </a:r>
                      <a:r>
                        <a:rPr lang="ko-KR" altLang="en-US" sz="1050" dirty="0"/>
                        <a:t>의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최종 균일도 </a:t>
                      </a:r>
                      <a:endParaRPr lang="en-US" altLang="ko-KR" sz="1050" baseline="0" dirty="0"/>
                    </a:p>
                    <a:p>
                      <a:pPr marL="0" marR="0" indent="0" algn="l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altLang="ko-KR" sz="1050" baseline="0" dirty="0"/>
                        <a:t>1</a:t>
                      </a:r>
                      <a:r>
                        <a:rPr lang="ko-KR" altLang="en-US" sz="1050" baseline="0" dirty="0"/>
                        <a:t>로 갈수록 균일</a:t>
                      </a:r>
                      <a:r>
                        <a:rPr lang="en-US" altLang="ko-KR" sz="1050" baseline="0" dirty="0"/>
                        <a:t>, 1</a:t>
                      </a:r>
                      <a:r>
                        <a:rPr lang="ko-KR" altLang="en-US" sz="1050" baseline="0" dirty="0"/>
                        <a:t>이상은 오목</a:t>
                      </a:r>
                      <a:r>
                        <a:rPr lang="en-US" altLang="ko-KR" sz="1050" baseline="0" dirty="0"/>
                        <a:t>/ </a:t>
                      </a:r>
                      <a:r>
                        <a:rPr lang="ko-KR" altLang="en-US" sz="1050" baseline="0" dirty="0"/>
                        <a:t>이하는 볼록하게 분포</a:t>
                      </a:r>
                      <a:endParaRPr lang="en-US" altLang="ko-KR" sz="1050" baseline="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534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871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2F715AEC-C410-48A7-AD59-A98952EE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69C5EA1-8D30-420F-B72A-75273449D6C8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항목의 의미와 유형 확인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B489B1FF-435F-4B0F-AE32-0CCD38C85F6D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5" name="Line 10">
              <a:extLst>
                <a:ext uri="{FF2B5EF4-FFF2-40B4-BE49-F238E27FC236}">
                  <a16:creationId xmlns:a16="http://schemas.microsoft.com/office/drawing/2014/main" id="{64878EEC-0698-4DD3-AF6A-6F34D46427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636496D4-EC24-4B15-B156-04BF701B04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5BDEEC-61C9-40BF-9208-AEA8A322B000}"/>
              </a:ext>
            </a:extLst>
          </p:cNvPr>
          <p:cNvSpPr txBox="1"/>
          <p:nvPr/>
        </p:nvSpPr>
        <p:spPr>
          <a:xfrm>
            <a:off x="734008" y="745586"/>
            <a:ext cx="10834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불량률 최소화 과제 수행과 관련하여 필요한 데이터셋은 총 </a:t>
            </a:r>
            <a:r>
              <a:rPr lang="en-US" altLang="ko-KR" sz="1600" b="1" dirty="0"/>
              <a:t>6</a:t>
            </a:r>
            <a:r>
              <a:rPr lang="ko-KR" altLang="en-US" sz="1600" b="1" dirty="0"/>
              <a:t>개이며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아래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 데이터셋의 항목을 확인한 </a:t>
            </a:r>
            <a:br>
              <a:rPr lang="en-US" altLang="ko-KR" sz="1600" b="1" dirty="0"/>
            </a:br>
            <a:r>
              <a:rPr lang="ko-KR" altLang="en-US" sz="1600" b="1" dirty="0"/>
              <a:t>결과 연속형 데이터 </a:t>
            </a:r>
            <a:r>
              <a:rPr lang="en-US" altLang="ko-KR" sz="1600" b="1" dirty="0"/>
              <a:t>17</a:t>
            </a:r>
            <a:r>
              <a:rPr lang="ko-KR" altLang="en-US" sz="1600" b="1" dirty="0"/>
              <a:t>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범주형 데이터 </a:t>
            </a:r>
            <a:r>
              <a:rPr lang="en-US" altLang="ko-KR" sz="1600" b="1" dirty="0"/>
              <a:t>6</a:t>
            </a:r>
            <a:r>
              <a:rPr lang="ko-KR" altLang="en-US" sz="1600" b="1" dirty="0"/>
              <a:t>개로 구성됨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8EC72C-F006-4A9C-8FAD-323014EE80CC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6CE78837-3D4E-4BE3-BE55-06A089519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179986"/>
              </p:ext>
            </p:extLst>
          </p:nvPr>
        </p:nvGraphicFramePr>
        <p:xfrm>
          <a:off x="623890" y="1962768"/>
          <a:ext cx="5400674" cy="4673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390">
                  <a:extLst>
                    <a:ext uri="{9D8B030D-6E8A-4147-A177-3AD203B41FA5}">
                      <a16:colId xmlns:a16="http://schemas.microsoft.com/office/drawing/2014/main" val="3937070921"/>
                    </a:ext>
                  </a:extLst>
                </a:gridCol>
                <a:gridCol w="3468500">
                  <a:extLst>
                    <a:ext uri="{9D8B030D-6E8A-4147-A177-3AD203B41FA5}">
                      <a16:colId xmlns:a16="http://schemas.microsoft.com/office/drawing/2014/main" val="666346499"/>
                    </a:ext>
                  </a:extLst>
                </a:gridCol>
                <a:gridCol w="696784">
                  <a:extLst>
                    <a:ext uri="{9D8B030D-6E8A-4147-A177-3AD203B41FA5}">
                      <a16:colId xmlns:a16="http://schemas.microsoft.com/office/drawing/2014/main" val="2680970573"/>
                    </a:ext>
                  </a:extLst>
                </a:gridCol>
              </a:tblGrid>
              <a:tr h="3099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 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50794"/>
                  </a:ext>
                </a:extLst>
              </a:tr>
              <a:tr h="28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No_Die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공정에 들어가는 하나의</a:t>
                      </a:r>
                      <a:r>
                        <a:rPr lang="en-US" altLang="ko-KR" sz="1100" dirty="0"/>
                        <a:t> Wafer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고유 </a:t>
                      </a:r>
                      <a:r>
                        <a:rPr lang="en-US" altLang="ko-KR" sz="1100" baseline="0" dirty="0"/>
                        <a:t>ID 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ID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426455"/>
                  </a:ext>
                </a:extLst>
              </a:tr>
              <a:tr h="28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Lot_Num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 생산 단위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하나의 단위에 같은 </a:t>
                      </a:r>
                      <a:r>
                        <a:rPr lang="en-US" altLang="ko-KR" sz="1100" baseline="0" dirty="0"/>
                        <a:t>Process</a:t>
                      </a:r>
                      <a:r>
                        <a:rPr lang="ko-KR" altLang="en-US" sz="1100" baseline="0" dirty="0"/>
                        <a:t>가 작동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08872"/>
                  </a:ext>
                </a:extLst>
              </a:tr>
              <a:tr h="480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Wafer_Num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하나의 </a:t>
                      </a:r>
                      <a:r>
                        <a:rPr lang="en-US" altLang="ko-KR" sz="1100" dirty="0"/>
                        <a:t>Lot </a:t>
                      </a:r>
                      <a:r>
                        <a:rPr lang="ko-KR" altLang="en-US" sz="1100" dirty="0"/>
                        <a:t>내 </a:t>
                      </a:r>
                      <a:r>
                        <a:rPr lang="en-US" altLang="ko-KR" sz="1100" dirty="0"/>
                        <a:t>Wafer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번호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하나의 </a:t>
                      </a:r>
                      <a:r>
                        <a:rPr lang="en-US" altLang="ko-KR" sz="1100" baseline="0" dirty="0"/>
                        <a:t>Lot</a:t>
                      </a:r>
                      <a:r>
                        <a:rPr lang="ko-KR" altLang="en-US" sz="1100" baseline="0" dirty="0"/>
                        <a:t>에 </a:t>
                      </a:r>
                      <a:r>
                        <a:rPr lang="en-US" altLang="ko-KR" sz="1100" baseline="0" dirty="0"/>
                        <a:t>27</a:t>
                      </a:r>
                      <a:r>
                        <a:rPr lang="ko-KR" altLang="en-US" sz="1100" baseline="0" dirty="0"/>
                        <a:t>개의 </a:t>
                      </a:r>
                      <a:r>
                        <a:rPr lang="en-US" altLang="ko-KR" sz="1100" baseline="0" dirty="0"/>
                        <a:t>Wafer</a:t>
                      </a:r>
                      <a:r>
                        <a:rPr lang="ko-KR" altLang="en-US" sz="1100" baseline="0" dirty="0"/>
                        <a:t> 존재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574763"/>
                  </a:ext>
                </a:extLst>
              </a:tr>
              <a:tr h="441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lithography_</a:t>
                      </a:r>
                      <a:br>
                        <a:rPr lang="en-US" altLang="ko-KR" sz="1100" b="1" dirty="0"/>
                      </a:br>
                      <a:r>
                        <a:rPr lang="en-US" altLang="ko-KR" sz="1100" b="1" dirty="0"/>
                        <a:t>Chamber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Process</a:t>
                      </a:r>
                      <a:r>
                        <a:rPr lang="ko-KR" altLang="en-US" sz="1100" dirty="0"/>
                        <a:t>별 </a:t>
                      </a:r>
                      <a:r>
                        <a:rPr lang="en-US" altLang="ko-KR" sz="1100" dirty="0"/>
                        <a:t>Chamber</a:t>
                      </a:r>
                      <a:r>
                        <a:rPr lang="en-US" altLang="ko-KR" sz="1100" baseline="0" dirty="0"/>
                        <a:t> Number , </a:t>
                      </a:r>
                      <a:r>
                        <a:rPr lang="ko-KR" altLang="en-US" sz="1100" baseline="0" dirty="0"/>
                        <a:t>현 공정에 총 </a:t>
                      </a:r>
                      <a:r>
                        <a:rPr lang="en-US" altLang="ko-KR" sz="1100" baseline="0" dirty="0"/>
                        <a:t>3</a:t>
                      </a:r>
                      <a:r>
                        <a:rPr lang="ko-KR" altLang="en-US" sz="1100" baseline="0" dirty="0"/>
                        <a:t>개의 </a:t>
                      </a:r>
                      <a:r>
                        <a:rPr lang="en-US" altLang="ko-KR" sz="1100" baseline="0" dirty="0"/>
                        <a:t>Chamber</a:t>
                      </a:r>
                      <a:r>
                        <a:rPr lang="ko-KR" altLang="en-US" sz="1100" baseline="0" dirty="0"/>
                        <a:t>가 존재 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899270"/>
                  </a:ext>
                </a:extLst>
              </a:tr>
              <a:tr h="28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Process 2-1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현재 진행되고 있는 공정 </a:t>
                      </a:r>
                      <a:r>
                        <a:rPr lang="en-US" altLang="ko-KR" sz="1100" dirty="0"/>
                        <a:t>Process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71999"/>
                  </a:ext>
                </a:extLst>
              </a:tr>
              <a:tr h="480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Datetime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공정이 시작된 날짜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7549"/>
                  </a:ext>
                </a:extLst>
              </a:tr>
              <a:tr h="441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UV_type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lithography</a:t>
                      </a:r>
                      <a:r>
                        <a:rPr lang="en-US" altLang="ko-KR" sz="1100" baseline="0" dirty="0"/>
                        <a:t> Exposure Laser UV </a:t>
                      </a:r>
                      <a:r>
                        <a:rPr lang="ko-KR" altLang="en-US" sz="1100" baseline="0" dirty="0"/>
                        <a:t>타입 </a:t>
                      </a:r>
                      <a:r>
                        <a:rPr lang="en-US" altLang="ko-KR" sz="1100" baseline="0" dirty="0"/>
                        <a:t>(G-line / H-line / I-line)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568131"/>
                  </a:ext>
                </a:extLst>
              </a:tr>
              <a:tr h="28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wavelength_uv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UV Laser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의 파장 </a:t>
                      </a:r>
                      <a:r>
                        <a:rPr lang="en-US" altLang="ko-KR" sz="1100" baseline="0" dirty="0"/>
                        <a:t>(nm </a:t>
                      </a:r>
                      <a:r>
                        <a:rPr lang="ko-KR" altLang="en-US" sz="1100" baseline="0" dirty="0"/>
                        <a:t>단위</a:t>
                      </a:r>
                      <a:r>
                        <a:rPr lang="en-US" altLang="ko-KR" sz="1100" baseline="0" dirty="0"/>
                        <a:t>)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348643"/>
                  </a:ext>
                </a:extLst>
              </a:tr>
              <a:tr h="28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resolution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해상도 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269857"/>
                  </a:ext>
                </a:extLst>
              </a:tr>
              <a:tr h="28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energy_exposure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exposure Energy</a:t>
                      </a:r>
                      <a:r>
                        <a:rPr lang="en-US" altLang="ko-KR" sz="1100" baseline="0" dirty="0"/>
                        <a:t> ( </a:t>
                      </a:r>
                      <a:r>
                        <a:rPr lang="en-US" altLang="ko-KR" sz="1100" baseline="0" dirty="0" err="1"/>
                        <a:t>mJ</a:t>
                      </a:r>
                      <a:r>
                        <a:rPr lang="en-US" altLang="ko-KR" sz="1100" baseline="0" dirty="0"/>
                        <a:t>/cm^2 )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75062"/>
                  </a:ext>
                </a:extLst>
              </a:tr>
              <a:tr h="787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Line_CD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Line</a:t>
                      </a:r>
                      <a:r>
                        <a:rPr lang="en-US" altLang="ko-KR" sz="1100" baseline="0" dirty="0"/>
                        <a:t> Critical Dimension ( nm )</a:t>
                      </a:r>
                    </a:p>
                    <a:p>
                      <a:pPr latinLnBrk="1">
                        <a:buFont typeface="Arial" charset="0"/>
                        <a:buChar char="•"/>
                      </a:pPr>
                      <a:r>
                        <a:rPr lang="en-US" altLang="ko-KR" sz="1100" baseline="0" dirty="0"/>
                        <a:t> Lithography </a:t>
                      </a:r>
                      <a:r>
                        <a:rPr lang="ko-KR" altLang="en-US" sz="1100" baseline="0" dirty="0"/>
                        <a:t>의 결과로 그려진 </a:t>
                      </a:r>
                      <a:r>
                        <a:rPr lang="en-US" altLang="ko-KR" sz="1100" baseline="0" dirty="0"/>
                        <a:t>Wafer</a:t>
                      </a:r>
                      <a:r>
                        <a:rPr lang="ko-KR" altLang="en-US" sz="1100" baseline="0" dirty="0"/>
                        <a:t>의 </a:t>
                      </a:r>
                      <a:r>
                        <a:rPr lang="en-US" altLang="ko-KR" sz="1100" baseline="0" dirty="0"/>
                        <a:t>Line Pattern </a:t>
                      </a:r>
                      <a:r>
                        <a:rPr lang="ko-KR" altLang="en-US" sz="1100" baseline="0" dirty="0"/>
                        <a:t>간 거리 </a:t>
                      </a:r>
                      <a:endParaRPr lang="en-US" altLang="ko-KR" sz="1100" baseline="0" dirty="0"/>
                    </a:p>
                    <a:p>
                      <a:pPr latinLnBrk="1">
                        <a:buFont typeface="Arial" charset="0"/>
                        <a:buChar char="•"/>
                      </a:pP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적정 </a:t>
                      </a:r>
                      <a:r>
                        <a:rPr lang="en-US" altLang="ko-KR" sz="1100" dirty="0"/>
                        <a:t>nm </a:t>
                      </a:r>
                      <a:r>
                        <a:rPr lang="ko-KR" altLang="en-US" sz="1100" dirty="0"/>
                        <a:t>는 </a:t>
                      </a:r>
                      <a:r>
                        <a:rPr lang="en-US" altLang="ko-KR" sz="1100" dirty="0"/>
                        <a:t>25~</a:t>
                      </a:r>
                      <a:r>
                        <a:rPr lang="en-US" altLang="ko-KR" sz="1100" baseline="0" dirty="0"/>
                        <a:t> 55nm </a:t>
                      </a:r>
                      <a:r>
                        <a:rPr lang="ko-KR" altLang="en-US" sz="1100" baseline="0" dirty="0"/>
                        <a:t>사이 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815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2C1D8C9-F626-49FD-9200-A85B9D1D8633}"/>
              </a:ext>
            </a:extLst>
          </p:cNvPr>
          <p:cNvSpPr txBox="1"/>
          <p:nvPr/>
        </p:nvSpPr>
        <p:spPr bwMode="auto">
          <a:xfrm flipH="1">
            <a:off x="623887" y="1555591"/>
            <a:ext cx="5400676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명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Photo_lithograpy.csv</a:t>
            </a:r>
            <a:endParaRPr lang="ko-KR" altLang="en-US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41BAA-4BE5-4D54-B24E-C1C8F5158626}"/>
              </a:ext>
            </a:extLst>
          </p:cNvPr>
          <p:cNvSpPr txBox="1"/>
          <p:nvPr/>
        </p:nvSpPr>
        <p:spPr bwMode="auto">
          <a:xfrm flipH="1">
            <a:off x="6167439" y="1555591"/>
            <a:ext cx="5400676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명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Etching.csv</a:t>
            </a:r>
            <a:endParaRPr lang="ko-KR" altLang="en-US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1BEF56A8-21B9-4628-AFE7-D3021A528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378953"/>
              </p:ext>
            </p:extLst>
          </p:nvPr>
        </p:nvGraphicFramePr>
        <p:xfrm>
          <a:off x="6183085" y="1962768"/>
          <a:ext cx="5400674" cy="4669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515">
                  <a:extLst>
                    <a:ext uri="{9D8B030D-6E8A-4147-A177-3AD203B41FA5}">
                      <a16:colId xmlns:a16="http://schemas.microsoft.com/office/drawing/2014/main" val="3937070921"/>
                    </a:ext>
                  </a:extLst>
                </a:gridCol>
                <a:gridCol w="3419375">
                  <a:extLst>
                    <a:ext uri="{9D8B030D-6E8A-4147-A177-3AD203B41FA5}">
                      <a16:colId xmlns:a16="http://schemas.microsoft.com/office/drawing/2014/main" val="666346499"/>
                    </a:ext>
                  </a:extLst>
                </a:gridCol>
                <a:gridCol w="696784">
                  <a:extLst>
                    <a:ext uri="{9D8B030D-6E8A-4147-A177-3AD203B41FA5}">
                      <a16:colId xmlns:a16="http://schemas.microsoft.com/office/drawing/2014/main" val="2680970573"/>
                    </a:ext>
                  </a:extLst>
                </a:gridCol>
              </a:tblGrid>
              <a:tr h="329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 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50794"/>
                  </a:ext>
                </a:extLst>
              </a:tr>
              <a:tr h="29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No_Die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공정에 들어가는 하나의</a:t>
                      </a:r>
                      <a:r>
                        <a:rPr lang="en-US" altLang="ko-KR" sz="1100" dirty="0"/>
                        <a:t> Wafer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고유 </a:t>
                      </a:r>
                      <a:r>
                        <a:rPr lang="en-US" altLang="ko-KR" sz="1100" baseline="0" dirty="0"/>
                        <a:t>ID 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ID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426455"/>
                  </a:ext>
                </a:extLst>
              </a:tr>
              <a:tr h="29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Lot_Num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 생산 단위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하나의 단위에 같은 </a:t>
                      </a:r>
                      <a:r>
                        <a:rPr lang="en-US" altLang="ko-KR" sz="1100" baseline="0" dirty="0"/>
                        <a:t>Process</a:t>
                      </a:r>
                      <a:r>
                        <a:rPr lang="ko-KR" altLang="en-US" sz="1100" baseline="0" dirty="0"/>
                        <a:t>가 작동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08872"/>
                  </a:ext>
                </a:extLst>
              </a:tr>
              <a:tr h="478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Wafer_Num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하나의 </a:t>
                      </a:r>
                      <a:r>
                        <a:rPr lang="en-US" altLang="ko-KR" sz="1100" dirty="0"/>
                        <a:t>Lot </a:t>
                      </a:r>
                      <a:r>
                        <a:rPr lang="ko-KR" altLang="en-US" sz="1100" dirty="0"/>
                        <a:t>내 </a:t>
                      </a:r>
                      <a:r>
                        <a:rPr lang="en-US" altLang="ko-KR" sz="1100" dirty="0"/>
                        <a:t>Wafer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번호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하나의 </a:t>
                      </a:r>
                      <a:r>
                        <a:rPr lang="en-US" altLang="ko-KR" sz="1100" baseline="0" dirty="0"/>
                        <a:t>Lot</a:t>
                      </a:r>
                      <a:r>
                        <a:rPr lang="ko-KR" altLang="en-US" sz="1100" baseline="0" dirty="0"/>
                        <a:t>에 </a:t>
                      </a:r>
                      <a:r>
                        <a:rPr lang="en-US" altLang="ko-KR" sz="1100" baseline="0" dirty="0"/>
                        <a:t>27</a:t>
                      </a:r>
                      <a:r>
                        <a:rPr lang="ko-KR" altLang="en-US" sz="1100" baseline="0" dirty="0"/>
                        <a:t>개의 </a:t>
                      </a:r>
                      <a:r>
                        <a:rPr lang="en-US" altLang="ko-KR" sz="1100" baseline="0" dirty="0"/>
                        <a:t>Wafer</a:t>
                      </a:r>
                      <a:r>
                        <a:rPr lang="ko-KR" altLang="en-US" sz="1100" baseline="0" dirty="0"/>
                        <a:t> 존재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574763"/>
                  </a:ext>
                </a:extLst>
              </a:tr>
              <a:tr h="478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Etching_Chamber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Process</a:t>
                      </a:r>
                      <a:r>
                        <a:rPr lang="ko-KR" altLang="en-US" sz="1100" dirty="0"/>
                        <a:t>별 </a:t>
                      </a:r>
                      <a:r>
                        <a:rPr lang="en-US" altLang="ko-KR" sz="1100" dirty="0"/>
                        <a:t>Chamber</a:t>
                      </a:r>
                      <a:r>
                        <a:rPr lang="en-US" altLang="ko-KR" sz="1100" baseline="0" dirty="0"/>
                        <a:t> Number , </a:t>
                      </a:r>
                      <a:r>
                        <a:rPr lang="ko-KR" altLang="en-US" sz="1100" baseline="0" dirty="0"/>
                        <a:t>현 공정에 총 </a:t>
                      </a:r>
                      <a:r>
                        <a:rPr lang="en-US" altLang="ko-KR" sz="1100" baseline="0" dirty="0"/>
                        <a:t>3</a:t>
                      </a:r>
                      <a:r>
                        <a:rPr lang="ko-KR" altLang="en-US" sz="1100" baseline="0" dirty="0"/>
                        <a:t>개의 </a:t>
                      </a:r>
                      <a:r>
                        <a:rPr lang="en-US" altLang="ko-KR" sz="1100" baseline="0" dirty="0"/>
                        <a:t>Chamber</a:t>
                      </a:r>
                      <a:r>
                        <a:rPr lang="ko-KR" altLang="en-US" sz="1100" baseline="0" dirty="0"/>
                        <a:t>가 존재 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899270"/>
                  </a:ext>
                </a:extLst>
              </a:tr>
              <a:tr h="29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Process3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현재 진행되고 있는 공정 </a:t>
                      </a:r>
                      <a:r>
                        <a:rPr lang="en-US" altLang="ko-KR" sz="1100" dirty="0"/>
                        <a:t>Process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71999"/>
                  </a:ext>
                </a:extLst>
              </a:tr>
              <a:tr h="29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Datetime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공정이 시작된 날짜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7549"/>
                  </a:ext>
                </a:extLst>
              </a:tr>
              <a:tr h="29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Source</a:t>
                      </a:r>
                      <a:r>
                        <a:rPr lang="en-US" altLang="ko-KR" sz="1100" b="1" baseline="0" dirty="0"/>
                        <a:t> Power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Dry</a:t>
                      </a:r>
                      <a:r>
                        <a:rPr lang="en-US" altLang="ko-KR" sz="1100" baseline="0" dirty="0"/>
                        <a:t> Etching Plasma Source Power [W]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568131"/>
                  </a:ext>
                </a:extLst>
              </a:tr>
              <a:tr h="478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Selectivity</a:t>
                      </a:r>
                      <a:r>
                        <a:rPr lang="en-US" altLang="ko-KR" sz="1100" b="1" baseline="0" dirty="0"/>
                        <a:t> 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Etching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중 선택된 </a:t>
                      </a:r>
                      <a:r>
                        <a:rPr lang="en-US" altLang="ko-KR" sz="1100" baseline="0" dirty="0"/>
                        <a:t>(Etching </a:t>
                      </a:r>
                      <a:r>
                        <a:rPr lang="ko-KR" altLang="en-US" sz="1100" baseline="0" dirty="0"/>
                        <a:t>하려는</a:t>
                      </a:r>
                      <a:r>
                        <a:rPr lang="en-US" altLang="ko-KR" sz="1100" baseline="0" dirty="0"/>
                        <a:t>) </a:t>
                      </a:r>
                      <a:r>
                        <a:rPr lang="ko-KR" altLang="en-US" sz="1100" baseline="0" dirty="0"/>
                        <a:t>재료만 </a:t>
                      </a:r>
                      <a:r>
                        <a:rPr lang="en-US" altLang="ko-KR" sz="1100" baseline="0" dirty="0"/>
                        <a:t>Etching</a:t>
                      </a:r>
                      <a:r>
                        <a:rPr lang="ko-KR" altLang="en-US" sz="1100" baseline="0" dirty="0"/>
                        <a:t>되는 비율 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348643"/>
                  </a:ext>
                </a:extLst>
              </a:tr>
              <a:tr h="29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Temp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Etching </a:t>
                      </a:r>
                      <a:r>
                        <a:rPr lang="ko-KR" altLang="en-US" sz="1100" dirty="0"/>
                        <a:t>공정에서</a:t>
                      </a:r>
                      <a:r>
                        <a:rPr lang="ko-KR" altLang="en-US" sz="1100" baseline="0" dirty="0"/>
                        <a:t> 사용된 온도 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269857"/>
                  </a:ext>
                </a:extLst>
              </a:tr>
              <a:tr h="29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Thin Film</a:t>
                      </a:r>
                      <a:r>
                        <a:rPr lang="en-US" altLang="ko-KR" sz="1100" b="1" baseline="0" dirty="0"/>
                        <a:t> 1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Etching </a:t>
                      </a:r>
                      <a:r>
                        <a:rPr lang="ko-KR" altLang="en-US" sz="1100" dirty="0"/>
                        <a:t>실시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분 후 </a:t>
                      </a:r>
                      <a:r>
                        <a:rPr lang="en-US" altLang="ko-KR" sz="1100" dirty="0"/>
                        <a:t>Thin Film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두께 </a:t>
                      </a:r>
                      <a:r>
                        <a:rPr lang="en-US" altLang="ko-KR" sz="1100" baseline="0" dirty="0"/>
                        <a:t>[nm]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75062"/>
                  </a:ext>
                </a:extLst>
              </a:tr>
              <a:tr h="290463"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Thin Film</a:t>
                      </a:r>
                      <a:r>
                        <a:rPr lang="en-US" altLang="ko-KR" sz="1100" b="1" baseline="0" dirty="0"/>
                        <a:t> 2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Etching </a:t>
                      </a:r>
                      <a:r>
                        <a:rPr lang="ko-KR" altLang="en-US" sz="1100" dirty="0"/>
                        <a:t>실시 </a:t>
                      </a:r>
                      <a:r>
                        <a:rPr lang="en-US" altLang="ko-KR" sz="1100" dirty="0"/>
                        <a:t>20</a:t>
                      </a:r>
                      <a:r>
                        <a:rPr lang="ko-KR" altLang="en-US" sz="1100" dirty="0"/>
                        <a:t>분 후 </a:t>
                      </a:r>
                      <a:r>
                        <a:rPr lang="en-US" altLang="ko-KR" sz="1100" dirty="0"/>
                        <a:t>Thin Film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두께 </a:t>
                      </a:r>
                      <a:r>
                        <a:rPr lang="en-US" altLang="ko-KR" sz="1100" baseline="0" dirty="0"/>
                        <a:t>[nm]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8158"/>
                  </a:ext>
                </a:extLst>
              </a:tr>
              <a:tr h="290463"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Thin Film</a:t>
                      </a:r>
                      <a:r>
                        <a:rPr lang="en-US" altLang="ko-KR" sz="1100" b="1" baseline="0" dirty="0"/>
                        <a:t> 3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Etching </a:t>
                      </a:r>
                      <a:r>
                        <a:rPr lang="ko-KR" altLang="en-US" sz="1100" dirty="0"/>
                        <a:t>실시 </a:t>
                      </a:r>
                      <a:r>
                        <a:rPr lang="en-US" altLang="ko-KR" sz="1100" dirty="0"/>
                        <a:t>30</a:t>
                      </a:r>
                      <a:r>
                        <a:rPr lang="ko-KR" altLang="en-US" sz="1100" dirty="0"/>
                        <a:t>분 후 </a:t>
                      </a:r>
                      <a:r>
                        <a:rPr lang="en-US" altLang="ko-KR" sz="1100" dirty="0"/>
                        <a:t>Thin Film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두께 </a:t>
                      </a:r>
                      <a:r>
                        <a:rPr lang="en-US" altLang="ko-KR" sz="1100" baseline="0" dirty="0"/>
                        <a:t>[nm]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225751"/>
                  </a:ext>
                </a:extLst>
              </a:tr>
              <a:tr h="290463"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Thin Film</a:t>
                      </a:r>
                      <a:r>
                        <a:rPr lang="en-US" altLang="ko-KR" sz="1100" b="1" baseline="0" dirty="0"/>
                        <a:t> 4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Etching </a:t>
                      </a:r>
                      <a:r>
                        <a:rPr lang="ko-KR" altLang="en-US" sz="1100" dirty="0"/>
                        <a:t>실시 </a:t>
                      </a:r>
                      <a:r>
                        <a:rPr lang="en-US" altLang="ko-KR" sz="1100" dirty="0"/>
                        <a:t>40</a:t>
                      </a:r>
                      <a:r>
                        <a:rPr lang="ko-KR" altLang="en-US" sz="1100" dirty="0"/>
                        <a:t>분 후 </a:t>
                      </a:r>
                      <a:r>
                        <a:rPr lang="en-US" altLang="ko-KR" sz="1100" dirty="0"/>
                        <a:t>Thin Film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두께 </a:t>
                      </a:r>
                      <a:r>
                        <a:rPr lang="en-US" altLang="ko-KR" sz="1100" baseline="0" dirty="0"/>
                        <a:t>[nm]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682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469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2F715AEC-C410-48A7-AD59-A98952EE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69C5EA1-8D30-420F-B72A-75273449D6C8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항목의 의미와 유형 확인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B489B1FF-435F-4B0F-AE32-0CCD38C85F6D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5" name="Line 10">
              <a:extLst>
                <a:ext uri="{FF2B5EF4-FFF2-40B4-BE49-F238E27FC236}">
                  <a16:creationId xmlns:a16="http://schemas.microsoft.com/office/drawing/2014/main" id="{64878EEC-0698-4DD3-AF6A-6F34D46427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636496D4-EC24-4B15-B156-04BF701B04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5BDEEC-61C9-40BF-9208-AEA8A322B000}"/>
              </a:ext>
            </a:extLst>
          </p:cNvPr>
          <p:cNvSpPr txBox="1"/>
          <p:nvPr/>
        </p:nvSpPr>
        <p:spPr>
          <a:xfrm>
            <a:off x="734008" y="745586"/>
            <a:ext cx="10834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불량률 최소화 과제 수행과 관련하여 필요한 데이터셋은 총 </a:t>
            </a:r>
            <a:r>
              <a:rPr lang="en-US" altLang="ko-KR" sz="1600" b="1" dirty="0"/>
              <a:t>6</a:t>
            </a:r>
            <a:r>
              <a:rPr lang="ko-KR" altLang="en-US" sz="1600" b="1" dirty="0"/>
              <a:t>개이며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아래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 데이터셋의 항목을 확인한 </a:t>
            </a:r>
            <a:br>
              <a:rPr lang="en-US" altLang="ko-KR" sz="1600" b="1" dirty="0"/>
            </a:br>
            <a:r>
              <a:rPr lang="ko-KR" altLang="en-US" sz="1600" b="1" dirty="0"/>
              <a:t>결과 연속형 데이터 </a:t>
            </a:r>
            <a:r>
              <a:rPr lang="en-US" altLang="ko-KR" sz="1600" b="1" dirty="0"/>
              <a:t>15</a:t>
            </a:r>
            <a:r>
              <a:rPr lang="ko-KR" altLang="en-US" sz="1600" b="1" dirty="0"/>
              <a:t>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이산형 데이터 </a:t>
            </a:r>
            <a:r>
              <a:rPr lang="en-US" altLang="ko-KR" sz="1600" b="1" dirty="0"/>
              <a:t>6</a:t>
            </a:r>
            <a:r>
              <a:rPr lang="ko-KR" altLang="en-US" sz="1600" b="1" dirty="0"/>
              <a:t>개로 구성됨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8EC72C-F006-4A9C-8FAD-323014EE80CC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6CE78837-3D4E-4BE3-BE55-06A089519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119816"/>
              </p:ext>
            </p:extLst>
          </p:nvPr>
        </p:nvGraphicFramePr>
        <p:xfrm>
          <a:off x="623890" y="1962769"/>
          <a:ext cx="5400674" cy="4692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390">
                  <a:extLst>
                    <a:ext uri="{9D8B030D-6E8A-4147-A177-3AD203B41FA5}">
                      <a16:colId xmlns:a16="http://schemas.microsoft.com/office/drawing/2014/main" val="3937070921"/>
                    </a:ext>
                  </a:extLst>
                </a:gridCol>
                <a:gridCol w="3468500">
                  <a:extLst>
                    <a:ext uri="{9D8B030D-6E8A-4147-A177-3AD203B41FA5}">
                      <a16:colId xmlns:a16="http://schemas.microsoft.com/office/drawing/2014/main" val="666346499"/>
                    </a:ext>
                  </a:extLst>
                </a:gridCol>
                <a:gridCol w="696784">
                  <a:extLst>
                    <a:ext uri="{9D8B030D-6E8A-4147-A177-3AD203B41FA5}">
                      <a16:colId xmlns:a16="http://schemas.microsoft.com/office/drawing/2014/main" val="2680970573"/>
                    </a:ext>
                  </a:extLst>
                </a:gridCol>
              </a:tblGrid>
              <a:tr h="3029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 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50794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No_Die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공정에 들어가는 하나의</a:t>
                      </a:r>
                      <a:r>
                        <a:rPr lang="en-US" altLang="ko-KR" sz="1100" dirty="0"/>
                        <a:t> Wafer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고유 </a:t>
                      </a:r>
                      <a:r>
                        <a:rPr lang="en-US" altLang="ko-KR" sz="1100" baseline="0" dirty="0"/>
                        <a:t>ID 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ID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426455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Lot_Num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 생산 단위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하나의 단위에 같은 </a:t>
                      </a:r>
                      <a:r>
                        <a:rPr lang="en-US" altLang="ko-KR" sz="1100" baseline="0" dirty="0"/>
                        <a:t>Process</a:t>
                      </a:r>
                      <a:r>
                        <a:rPr lang="ko-KR" altLang="en-US" sz="1100" baseline="0" dirty="0"/>
                        <a:t>가 작동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08872"/>
                  </a:ext>
                </a:extLst>
              </a:tr>
              <a:tr h="374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Wafer_Num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하나의 </a:t>
                      </a:r>
                      <a:r>
                        <a:rPr lang="en-US" altLang="ko-KR" sz="1100" dirty="0"/>
                        <a:t>Lot </a:t>
                      </a:r>
                      <a:r>
                        <a:rPr lang="ko-KR" altLang="en-US" sz="1100" dirty="0"/>
                        <a:t>내 </a:t>
                      </a:r>
                      <a:r>
                        <a:rPr lang="en-US" altLang="ko-KR" sz="1100" dirty="0"/>
                        <a:t>Wafer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번호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하나의 </a:t>
                      </a:r>
                      <a:r>
                        <a:rPr lang="en-US" altLang="ko-KR" sz="1100" baseline="0" dirty="0"/>
                        <a:t>Lot</a:t>
                      </a:r>
                      <a:r>
                        <a:rPr lang="ko-KR" altLang="en-US" sz="1100" baseline="0" dirty="0"/>
                        <a:t>에 </a:t>
                      </a:r>
                      <a:r>
                        <a:rPr lang="en-US" altLang="ko-KR" sz="1100" baseline="0" dirty="0"/>
                        <a:t>27</a:t>
                      </a:r>
                      <a:r>
                        <a:rPr lang="ko-KR" altLang="en-US" sz="1100" baseline="0" dirty="0"/>
                        <a:t>개의 </a:t>
                      </a:r>
                      <a:r>
                        <a:rPr lang="en-US" altLang="ko-KR" sz="1100" baseline="0" dirty="0"/>
                        <a:t>Wafer</a:t>
                      </a:r>
                      <a:r>
                        <a:rPr lang="ko-KR" altLang="en-US" sz="1100" baseline="0" dirty="0"/>
                        <a:t> 존재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574763"/>
                  </a:ext>
                </a:extLst>
              </a:tr>
              <a:tr h="374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Chamber_Num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Process</a:t>
                      </a:r>
                      <a:r>
                        <a:rPr lang="ko-KR" altLang="en-US" sz="1100" dirty="0"/>
                        <a:t>별 </a:t>
                      </a:r>
                      <a:r>
                        <a:rPr lang="en-US" altLang="ko-KR" sz="1100" dirty="0"/>
                        <a:t>Chamber</a:t>
                      </a:r>
                      <a:r>
                        <a:rPr lang="en-US" altLang="ko-KR" sz="1100" baseline="0" dirty="0"/>
                        <a:t> Number , </a:t>
                      </a:r>
                      <a:r>
                        <a:rPr lang="ko-KR" altLang="en-US" sz="1100" baseline="0" dirty="0"/>
                        <a:t>현 공정에 총 </a:t>
                      </a:r>
                      <a:r>
                        <a:rPr lang="en-US" altLang="ko-KR" sz="1100" baseline="0" dirty="0"/>
                        <a:t>3</a:t>
                      </a:r>
                      <a:r>
                        <a:rPr lang="ko-KR" altLang="en-US" sz="1100" baseline="0" dirty="0"/>
                        <a:t>개의 </a:t>
                      </a:r>
                      <a:r>
                        <a:rPr lang="en-US" altLang="ko-KR" sz="1100" baseline="0" dirty="0"/>
                        <a:t>Chamber</a:t>
                      </a:r>
                      <a:r>
                        <a:rPr lang="ko-KR" altLang="en-US" sz="1100" baseline="0" dirty="0"/>
                        <a:t>가 존재 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899270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Process4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현재 진행되고 있는 공정 </a:t>
                      </a:r>
                      <a:r>
                        <a:rPr lang="en-US" altLang="ko-KR" sz="1100" dirty="0"/>
                        <a:t>Process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71999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Datetime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공정이 시작된 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7549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Flux60s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60</a:t>
                      </a:r>
                      <a:r>
                        <a:rPr lang="ko-KR" altLang="en-US" sz="1100" dirty="0"/>
                        <a:t>초 동안 주입된 이온의 양</a:t>
                      </a:r>
                      <a:endParaRPr lang="en-US" altLang="ko-KR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568131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Flux90s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90</a:t>
                      </a:r>
                      <a:r>
                        <a:rPr lang="ko-KR" altLang="en-US" sz="1100" dirty="0"/>
                        <a:t>초 동안 주입된 이온의 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348643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Flux160s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160</a:t>
                      </a:r>
                      <a:r>
                        <a:rPr lang="ko-KR" altLang="en-US" sz="1100" dirty="0"/>
                        <a:t>초 동안 주입된 이온의 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269857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Flux480s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480</a:t>
                      </a:r>
                      <a:r>
                        <a:rPr lang="ko-KR" altLang="en-US" sz="1100" dirty="0"/>
                        <a:t>초 동안 주입된 이온의 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75062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Flux840s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840</a:t>
                      </a:r>
                      <a:r>
                        <a:rPr lang="ko-KR" altLang="en-US" sz="1100" dirty="0"/>
                        <a:t>초 동안 주입된 이온의 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8158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err="1"/>
                        <a:t>input_Energy</a:t>
                      </a:r>
                      <a:endParaRPr lang="en-US" altLang="ko-KR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주입 시 사용된 </a:t>
                      </a:r>
                      <a:r>
                        <a:rPr lang="en-US" altLang="ko-KR" sz="1100" dirty="0"/>
                        <a:t>Plasma </a:t>
                      </a:r>
                      <a:r>
                        <a:rPr lang="ko-KR" altLang="en-US" sz="1100" dirty="0"/>
                        <a:t>에너지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496031"/>
                  </a:ext>
                </a:extLst>
              </a:tr>
              <a:tr h="405829"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Temp_</a:t>
                      </a:r>
                      <a:br>
                        <a:rPr lang="en-US" altLang="ko-KR" sz="1100" b="1" dirty="0"/>
                      </a:br>
                      <a:r>
                        <a:rPr lang="en-US" altLang="ko-KR" sz="1100" b="1" dirty="0"/>
                        <a:t>implantation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H</a:t>
                      </a:r>
                      <a:r>
                        <a:rPr lang="en-US" altLang="ko-KR" sz="1100" baseline="0" dirty="0"/>
                        <a:t>ydrogen Ion </a:t>
                      </a:r>
                      <a:r>
                        <a:rPr lang="ko-KR" altLang="en-US" sz="1100" baseline="0" dirty="0"/>
                        <a:t>주입 시 </a:t>
                      </a:r>
                      <a:r>
                        <a:rPr lang="en-US" altLang="ko-KR" sz="1100" baseline="0" dirty="0"/>
                        <a:t>Chamber </a:t>
                      </a:r>
                      <a:r>
                        <a:rPr lang="ko-KR" altLang="en-US" sz="1100" baseline="0" dirty="0"/>
                        <a:t>내 온도</a:t>
                      </a:r>
                      <a:endParaRPr lang="en-US" altLang="ko-KR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770917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baseline="0" dirty="0" err="1"/>
                        <a:t>Furnace_Temp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Annealing</a:t>
                      </a:r>
                      <a:r>
                        <a:rPr lang="en-US" altLang="ko-KR" sz="1100" baseline="0" dirty="0"/>
                        <a:t> Furnace </a:t>
                      </a:r>
                      <a:r>
                        <a:rPr lang="ko-KR" altLang="en-US" sz="1100" baseline="0" dirty="0"/>
                        <a:t>작업 시 </a:t>
                      </a:r>
                      <a:r>
                        <a:rPr lang="en-US" altLang="ko-KR" sz="1100" baseline="0" dirty="0"/>
                        <a:t>Chamber </a:t>
                      </a:r>
                      <a:r>
                        <a:rPr lang="ko-KR" altLang="en-US" sz="1100" baseline="0" dirty="0"/>
                        <a:t>내 온도</a:t>
                      </a:r>
                      <a:endParaRPr lang="en-US" altLang="ko-KR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187719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err="1"/>
                        <a:t>RTA_Temp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RTA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작업 시 </a:t>
                      </a:r>
                      <a:r>
                        <a:rPr lang="en-US" altLang="ko-KR" sz="1100" baseline="0" dirty="0"/>
                        <a:t>Chamber </a:t>
                      </a:r>
                      <a:r>
                        <a:rPr lang="ko-KR" altLang="en-US" sz="1100" baseline="0" dirty="0"/>
                        <a:t>내 온도</a:t>
                      </a:r>
                      <a:endParaRPr lang="en-US" altLang="ko-KR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437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2C1D8C9-F626-49FD-9200-A85B9D1D8633}"/>
              </a:ext>
            </a:extLst>
          </p:cNvPr>
          <p:cNvSpPr txBox="1"/>
          <p:nvPr/>
        </p:nvSpPr>
        <p:spPr bwMode="auto">
          <a:xfrm flipH="1">
            <a:off x="623887" y="1555591"/>
            <a:ext cx="5400676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명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Ion_Implantation.csv</a:t>
            </a:r>
            <a:endParaRPr lang="ko-KR" altLang="en-US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41BAA-4BE5-4D54-B24E-C1C8F5158626}"/>
              </a:ext>
            </a:extLst>
          </p:cNvPr>
          <p:cNvSpPr txBox="1"/>
          <p:nvPr/>
        </p:nvSpPr>
        <p:spPr bwMode="auto">
          <a:xfrm flipH="1">
            <a:off x="6167439" y="1555591"/>
            <a:ext cx="5400676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명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QualityInspection.csv</a:t>
            </a:r>
            <a:endParaRPr lang="ko-KR" altLang="en-US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1BEF56A8-21B9-4628-AFE7-D3021A528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723178"/>
              </p:ext>
            </p:extLst>
          </p:nvPr>
        </p:nvGraphicFramePr>
        <p:xfrm>
          <a:off x="6183085" y="1962766"/>
          <a:ext cx="5400674" cy="3012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915">
                  <a:extLst>
                    <a:ext uri="{9D8B030D-6E8A-4147-A177-3AD203B41FA5}">
                      <a16:colId xmlns:a16="http://schemas.microsoft.com/office/drawing/2014/main" val="3937070921"/>
                    </a:ext>
                  </a:extLst>
                </a:gridCol>
                <a:gridCol w="3393440">
                  <a:extLst>
                    <a:ext uri="{9D8B030D-6E8A-4147-A177-3AD203B41FA5}">
                      <a16:colId xmlns:a16="http://schemas.microsoft.com/office/drawing/2014/main" val="666346499"/>
                    </a:ext>
                  </a:extLst>
                </a:gridCol>
                <a:gridCol w="824319">
                  <a:extLst>
                    <a:ext uri="{9D8B030D-6E8A-4147-A177-3AD203B41FA5}">
                      <a16:colId xmlns:a16="http://schemas.microsoft.com/office/drawing/2014/main" val="2680970573"/>
                    </a:ext>
                  </a:extLst>
                </a:gridCol>
              </a:tblGrid>
              <a:tr h="323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 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50794"/>
                  </a:ext>
                </a:extLst>
              </a:tr>
              <a:tr h="351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No_Die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공정에 들어가는 하나의</a:t>
                      </a:r>
                      <a:r>
                        <a:rPr lang="en-US" altLang="ko-KR" sz="1100" dirty="0"/>
                        <a:t> Wafer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고유 </a:t>
                      </a:r>
                      <a:r>
                        <a:rPr lang="en-US" altLang="ko-KR" sz="1100" baseline="0" dirty="0"/>
                        <a:t>ID 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ID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426455"/>
                  </a:ext>
                </a:extLst>
              </a:tr>
              <a:tr h="351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Lot_Num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 생산 단위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하나의 단위에 같은 </a:t>
                      </a:r>
                      <a:r>
                        <a:rPr lang="en-US" altLang="ko-KR" sz="1100" baseline="0" dirty="0"/>
                        <a:t>Process</a:t>
                      </a:r>
                      <a:r>
                        <a:rPr lang="ko-KR" altLang="en-US" sz="1100" baseline="0" dirty="0"/>
                        <a:t>가 작동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08872"/>
                  </a:ext>
                </a:extLst>
              </a:tr>
              <a:tr h="579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Wafer_Num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하나의 </a:t>
                      </a:r>
                      <a:r>
                        <a:rPr lang="en-US" altLang="ko-KR" sz="1100" dirty="0"/>
                        <a:t>Lot </a:t>
                      </a:r>
                      <a:r>
                        <a:rPr lang="ko-KR" altLang="en-US" sz="1100" dirty="0"/>
                        <a:t>내 </a:t>
                      </a:r>
                      <a:r>
                        <a:rPr lang="en-US" altLang="ko-KR" sz="1100" dirty="0"/>
                        <a:t>Wafer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번호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하나의 </a:t>
                      </a:r>
                      <a:r>
                        <a:rPr lang="en-US" altLang="ko-KR" sz="1100" baseline="0" dirty="0"/>
                        <a:t>Lot</a:t>
                      </a:r>
                      <a:r>
                        <a:rPr lang="ko-KR" altLang="en-US" sz="1100" baseline="0" dirty="0"/>
                        <a:t>에 </a:t>
                      </a:r>
                      <a:r>
                        <a:rPr lang="en-US" altLang="ko-KR" sz="1100" baseline="0" dirty="0"/>
                        <a:t>27</a:t>
                      </a:r>
                      <a:r>
                        <a:rPr lang="ko-KR" altLang="en-US" sz="1100" baseline="0" dirty="0"/>
                        <a:t>개의 </a:t>
                      </a:r>
                      <a:r>
                        <a:rPr lang="en-US" altLang="ko-KR" sz="1100" baseline="0" dirty="0"/>
                        <a:t>Wafer</a:t>
                      </a:r>
                      <a:r>
                        <a:rPr lang="ko-KR" altLang="en-US" sz="1100" baseline="0" dirty="0"/>
                        <a:t> 존재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574763"/>
                  </a:ext>
                </a:extLst>
              </a:tr>
              <a:tr h="351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Datetime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품질검사일자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Datetime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899270"/>
                  </a:ext>
                </a:extLst>
              </a:tr>
              <a:tr h="351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Target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 Wafer </a:t>
                      </a:r>
                      <a:r>
                        <a:rPr lang="ko-KR" altLang="en-US" sz="1100" dirty="0"/>
                        <a:t>내 불량 </a:t>
                      </a:r>
                      <a:r>
                        <a:rPr lang="en-US" altLang="ko-KR" sz="1100" dirty="0"/>
                        <a:t>Chip </a:t>
                      </a:r>
                      <a:r>
                        <a:rPr lang="ko-KR" altLang="en-US" sz="1100" dirty="0"/>
                        <a:t>개수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전체 </a:t>
                      </a:r>
                      <a:r>
                        <a:rPr lang="en-US" altLang="ko-KR" sz="1100" dirty="0"/>
                        <a:t>2000</a:t>
                      </a:r>
                      <a:r>
                        <a:rPr lang="ko-KR" altLang="en-US" sz="1100" dirty="0"/>
                        <a:t>개 </a:t>
                      </a:r>
                      <a:r>
                        <a:rPr lang="en-US" altLang="ko-KR" sz="1100" dirty="0"/>
                        <a:t>Die) 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71999"/>
                  </a:ext>
                </a:extLst>
              </a:tr>
              <a:tr h="351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Error_message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불량 </a:t>
                      </a:r>
                      <a:r>
                        <a:rPr lang="en-US" altLang="ko-KR" sz="1100" dirty="0"/>
                        <a:t>Wafer</a:t>
                      </a:r>
                      <a:r>
                        <a:rPr lang="ko-KR" altLang="en-US" sz="1100" dirty="0"/>
                        <a:t>의 주요 오류 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7549"/>
                  </a:ext>
                </a:extLst>
              </a:tr>
              <a:tr h="351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Wafer_map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오류</a:t>
                      </a:r>
                      <a:r>
                        <a:rPr lang="en-US" altLang="ko-KR" sz="1100" baseline="0" dirty="0"/>
                        <a:t> Wafer Map (</a:t>
                      </a:r>
                      <a:r>
                        <a:rPr lang="ko-KR" altLang="en-US" sz="1100" baseline="0" dirty="0"/>
                        <a:t>참고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자료</a:t>
                      </a:r>
                      <a:r>
                        <a:rPr lang="en-US" altLang="ko-KR" sz="1100" baseline="0" dirty="0"/>
                        <a:t>)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568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949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2F715AEC-C410-48A7-AD59-A98952EE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69C5EA1-8D30-420F-B72A-75273449D6C8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신뢰성 확인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B489B1FF-435F-4B0F-AE32-0CCD38C85F6D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5" name="Line 10">
              <a:extLst>
                <a:ext uri="{FF2B5EF4-FFF2-40B4-BE49-F238E27FC236}">
                  <a16:creationId xmlns:a16="http://schemas.microsoft.com/office/drawing/2014/main" id="{64878EEC-0698-4DD3-AF6A-6F34D46427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636496D4-EC24-4B15-B156-04BF701B04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E08C03B-3006-4EDE-B244-8A5AEAE9C465}"/>
              </a:ext>
            </a:extLst>
          </p:cNvPr>
          <p:cNvSpPr txBox="1"/>
          <p:nvPr/>
        </p:nvSpPr>
        <p:spPr>
          <a:xfrm>
            <a:off x="801741" y="870702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분석에 들어가기 앞서 데이터 품질을 확인을 위해 </a:t>
            </a:r>
            <a:r>
              <a:rPr lang="ko-KR" altLang="en-US" sz="1600" b="1" dirty="0" err="1"/>
              <a:t>결측치</a:t>
            </a:r>
            <a:r>
              <a:rPr lang="ko-KR" altLang="en-US" sz="1600" b="1" dirty="0"/>
              <a:t> 현황을 확인한 결과 </a:t>
            </a:r>
            <a:r>
              <a:rPr lang="en-US" altLang="ko-KR" sz="1600" b="1" dirty="0"/>
              <a:t>13</a:t>
            </a:r>
            <a:r>
              <a:rPr lang="ko-KR" altLang="en-US" sz="1600" b="1" dirty="0"/>
              <a:t>개의 칼럼에서 </a:t>
            </a:r>
            <a:r>
              <a:rPr lang="ko-KR" altLang="en-US" sz="1600" b="1" dirty="0" err="1"/>
              <a:t>결측치를</a:t>
            </a:r>
            <a:r>
              <a:rPr lang="ko-KR" altLang="en-US" sz="1600" b="1" dirty="0"/>
              <a:t> 발견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ADC537-3272-4812-85A0-DB4BF45E3864}"/>
              </a:ext>
            </a:extLst>
          </p:cNvPr>
          <p:cNvSpPr/>
          <p:nvPr/>
        </p:nvSpPr>
        <p:spPr bwMode="auto">
          <a:xfrm>
            <a:off x="658812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결측치</a:t>
            </a:r>
            <a:r>
              <a:rPr kumimoji="1"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검토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5C683-88E9-4496-951B-9A9ED3B9E2FB}"/>
              </a:ext>
            </a:extLst>
          </p:cNvPr>
          <p:cNvSpPr txBox="1"/>
          <p:nvPr/>
        </p:nvSpPr>
        <p:spPr bwMode="auto">
          <a:xfrm flipH="1">
            <a:off x="658813" y="1964891"/>
            <a:ext cx="352901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Photo_lithograpy.csv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1A21E5-8EF4-4F9F-A1E2-3430B0018D25}"/>
              </a:ext>
            </a:extLst>
          </p:cNvPr>
          <p:cNvSpPr txBox="1"/>
          <p:nvPr/>
        </p:nvSpPr>
        <p:spPr bwMode="auto">
          <a:xfrm flipH="1">
            <a:off x="8004174" y="1964891"/>
            <a:ext cx="3529013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Etching_csv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C6FF7-0729-4E2E-8DCB-BD67D8986BE3}"/>
              </a:ext>
            </a:extLst>
          </p:cNvPr>
          <p:cNvSpPr txBox="1"/>
          <p:nvPr/>
        </p:nvSpPr>
        <p:spPr bwMode="auto">
          <a:xfrm>
            <a:off x="2128764" y="6112414"/>
            <a:ext cx="9404424" cy="5115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0" tIns="72000" rIns="43200" bIns="72000" anchor="ctr"/>
          <a:lstStyle/>
          <a:p>
            <a:pPr marL="900000" lvl="0" indent="-171450" latinLnBrk="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= 1107, 1161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총 </a:t>
            </a: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Column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kumimoji="1" lang="ko-KR" altLang="en-US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결측치가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발견됨</a:t>
            </a: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이는 웨이퍼 불량이 의심되어 삭제</a:t>
            </a:r>
            <a:endParaRPr kumimoji="1"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00000" lvl="0" indent="-171450" latinLnBrk="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기타 </a:t>
            </a:r>
            <a:r>
              <a:rPr kumimoji="1" lang="ko-KR" altLang="en-US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결측치에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대해서는 같은 공정을 겪는 다른 웨이퍼의 평균값으로 대체</a:t>
            </a:r>
            <a:endParaRPr kumimoji="1"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AutoShape 448">
            <a:extLst>
              <a:ext uri="{FF2B5EF4-FFF2-40B4-BE49-F238E27FC236}">
                <a16:creationId xmlns:a16="http://schemas.microsoft.com/office/drawing/2014/main" id="{527CD8D2-C942-4A10-9D1B-654B04BA5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112343"/>
            <a:ext cx="1844246" cy="504246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solidFill>
              <a:srgbClr val="2A4677"/>
            </a:solidFill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AB6BEB91-8131-1843-A437-E0F2DD0A1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2340599"/>
            <a:ext cx="3529012" cy="990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9317295-F8CE-1248-9B8C-64E42B249476}"/>
              </a:ext>
            </a:extLst>
          </p:cNvPr>
          <p:cNvSpPr txBox="1"/>
          <p:nvPr/>
        </p:nvSpPr>
        <p:spPr bwMode="auto">
          <a:xfrm flipH="1">
            <a:off x="4332287" y="1964890"/>
            <a:ext cx="3527425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Ion_Implantation.csv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연결선 8">
            <a:extLst>
              <a:ext uri="{FF2B5EF4-FFF2-40B4-BE49-F238E27FC236}">
                <a16:creationId xmlns:a16="http://schemas.microsoft.com/office/drawing/2014/main" id="{14E0B176-D1B3-C74F-BA80-CA7AFE5F626D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621C075B-905D-214B-9F2F-5B9B1E9A5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2" y="4111675"/>
            <a:ext cx="3529013" cy="830213"/>
          </a:xfrm>
          <a:prstGeom prst="rect">
            <a:avLst/>
          </a:prstGeom>
        </p:spPr>
      </p:pic>
      <p:pic>
        <p:nvPicPr>
          <p:cNvPr id="50" name="그림 49" descr="테이블이(가) 표시된 사진&#10;&#10;자동 생성된 설명">
            <a:extLst>
              <a:ext uri="{FF2B5EF4-FFF2-40B4-BE49-F238E27FC236}">
                <a16:creationId xmlns:a16="http://schemas.microsoft.com/office/drawing/2014/main" id="{49ABE6AF-C8C5-1049-A6DB-F02FD0AD4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285" y="4361829"/>
            <a:ext cx="3527425" cy="78036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2463E02-2BCA-E14E-97B5-9B830F37A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079" y="3870927"/>
            <a:ext cx="3527425" cy="780366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D074B30B-19A9-9D4D-87AE-6BF5AE0C92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078" y="4694354"/>
            <a:ext cx="3527425" cy="227058"/>
          </a:xfrm>
          <a:prstGeom prst="rect">
            <a:avLst/>
          </a:prstGeom>
        </p:spPr>
      </p:pic>
      <p:pic>
        <p:nvPicPr>
          <p:cNvPr id="63" name="그림 62" descr="테이블이(가) 표시된 사진&#10;&#10;자동 생성된 설명">
            <a:extLst>
              <a:ext uri="{FF2B5EF4-FFF2-40B4-BE49-F238E27FC236}">
                <a16:creationId xmlns:a16="http://schemas.microsoft.com/office/drawing/2014/main" id="{762C8AAA-1CC3-6848-8F09-F673F2D25F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078" y="4935011"/>
            <a:ext cx="3527424" cy="1168936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03006E64-0A07-B042-BA5B-73E9070592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04" y="5142195"/>
            <a:ext cx="3529013" cy="25131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E7929DB-5D8B-1B4D-9853-F18B18BDEF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95" y="5547119"/>
            <a:ext cx="3512521" cy="22791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AF5058B0-231A-6441-A2D0-8BCFC3DB5F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851" y="5775030"/>
            <a:ext cx="3527425" cy="212693"/>
          </a:xfrm>
          <a:prstGeom prst="rect">
            <a:avLst/>
          </a:prstGeom>
        </p:spPr>
      </p:pic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161234A8-A0D0-054F-9415-B9DC284D829E}"/>
              </a:ext>
            </a:extLst>
          </p:cNvPr>
          <p:cNvSpPr/>
          <p:nvPr/>
        </p:nvSpPr>
        <p:spPr>
          <a:xfrm>
            <a:off x="685993" y="4370119"/>
            <a:ext cx="465913" cy="56939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0BD067D-4FFF-C347-9370-6DD586D31A98}"/>
              </a:ext>
            </a:extLst>
          </p:cNvPr>
          <p:cNvSpPr/>
          <p:nvPr/>
        </p:nvSpPr>
        <p:spPr>
          <a:xfrm>
            <a:off x="4330250" y="4566928"/>
            <a:ext cx="405569" cy="51157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DC56F7D1-A228-BA42-A6B3-B979D62E5859}"/>
              </a:ext>
            </a:extLst>
          </p:cNvPr>
          <p:cNvSpPr/>
          <p:nvPr/>
        </p:nvSpPr>
        <p:spPr>
          <a:xfrm>
            <a:off x="8033983" y="4087550"/>
            <a:ext cx="516248" cy="56939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83" name="표 83">
            <a:extLst>
              <a:ext uri="{FF2B5EF4-FFF2-40B4-BE49-F238E27FC236}">
                <a16:creationId xmlns:a16="http://schemas.microsoft.com/office/drawing/2014/main" id="{BA6216FF-3C1C-7F4B-BF61-678C59FE9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63817"/>
              </p:ext>
            </p:extLst>
          </p:nvPr>
        </p:nvGraphicFramePr>
        <p:xfrm>
          <a:off x="658812" y="2391674"/>
          <a:ext cx="354391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1410">
                  <a:extLst>
                    <a:ext uri="{9D8B030D-6E8A-4147-A177-3AD203B41FA5}">
                      <a16:colId xmlns:a16="http://schemas.microsoft.com/office/drawing/2014/main" val="1219784053"/>
                    </a:ext>
                  </a:extLst>
                </a:gridCol>
                <a:gridCol w="872508">
                  <a:extLst>
                    <a:ext uri="{9D8B030D-6E8A-4147-A177-3AD203B41FA5}">
                      <a16:colId xmlns:a16="http://schemas.microsoft.com/office/drawing/2014/main" val="3806907942"/>
                    </a:ext>
                  </a:extLst>
                </a:gridCol>
              </a:tblGrid>
              <a:tr h="209418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latin typeface="+mj-lt"/>
                        </a:rPr>
                        <a:t>Columns</a:t>
                      </a:r>
                      <a:endParaRPr lang="ko-Kore-KR" altLang="en-US" sz="1200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latin typeface="+mj-lt"/>
                        </a:rPr>
                        <a:t>결측치</a:t>
                      </a:r>
                      <a:r>
                        <a:rPr lang="ko-KR" altLang="en-US" sz="1200" dirty="0">
                          <a:latin typeface="+mj-lt"/>
                        </a:rPr>
                        <a:t> </a:t>
                      </a:r>
                      <a:endParaRPr lang="ko-Kore-KR" altLang="en-US" sz="12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52231"/>
                  </a:ext>
                </a:extLst>
              </a:tr>
              <a:tr h="209418">
                <a:tc>
                  <a:txBody>
                    <a:bodyPr/>
                    <a:lstStyle/>
                    <a:p>
                      <a:r>
                        <a:rPr lang="en-US" altLang="ko-Kore-KR" sz="1200" b="1" dirty="0">
                          <a:latin typeface="+mj-lt"/>
                        </a:rPr>
                        <a:t>Resolution</a:t>
                      </a:r>
                      <a:endParaRPr lang="ko-Kore-KR" altLang="en-US" sz="1200" b="1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latin typeface="+mj-lt"/>
                        </a:rPr>
                        <a:t>2</a:t>
                      </a:r>
                      <a:endParaRPr lang="ko-Kore-KR" altLang="en-US" sz="1200" b="1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153036"/>
                  </a:ext>
                </a:extLst>
              </a:tr>
              <a:tr h="209418">
                <a:tc>
                  <a:txBody>
                    <a:bodyPr/>
                    <a:lstStyle/>
                    <a:p>
                      <a:r>
                        <a:rPr lang="en-US" altLang="ko-Kore-KR" sz="1200" b="1" dirty="0" err="1">
                          <a:latin typeface="+mj-lt"/>
                        </a:rPr>
                        <a:t>Energy_Exposure</a:t>
                      </a:r>
                      <a:endParaRPr lang="ko-Kore-KR" altLang="en-US" sz="1200" b="1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latin typeface="+mj-lt"/>
                        </a:rPr>
                        <a:t>2</a:t>
                      </a:r>
                      <a:endParaRPr lang="ko-Kore-KR" altLang="en-US" sz="1200" b="1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224701"/>
                  </a:ext>
                </a:extLst>
              </a:tr>
              <a:tr h="209418">
                <a:tc>
                  <a:txBody>
                    <a:bodyPr/>
                    <a:lstStyle/>
                    <a:p>
                      <a:r>
                        <a:rPr lang="en-US" altLang="ko-Kore-KR" sz="1200" b="1" dirty="0" err="1">
                          <a:latin typeface="+mj-lt"/>
                        </a:rPr>
                        <a:t>Line_CD</a:t>
                      </a:r>
                      <a:endParaRPr lang="ko-Kore-KR" altLang="en-US" sz="1200" b="1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latin typeface="+mj-lt"/>
                        </a:rPr>
                        <a:t>2</a:t>
                      </a:r>
                      <a:endParaRPr lang="ko-Kore-KR" altLang="en-US" sz="1200" b="1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195381"/>
                  </a:ext>
                </a:extLst>
              </a:tr>
            </a:tbl>
          </a:graphicData>
        </a:graphic>
      </p:graphicFrame>
      <p:graphicFrame>
        <p:nvGraphicFramePr>
          <p:cNvPr id="84" name="표 83">
            <a:extLst>
              <a:ext uri="{FF2B5EF4-FFF2-40B4-BE49-F238E27FC236}">
                <a16:creationId xmlns:a16="http://schemas.microsoft.com/office/drawing/2014/main" id="{28264388-D1D6-C946-8224-7A6EB1A43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857498"/>
              </p:ext>
            </p:extLst>
          </p:nvPr>
        </p:nvGraphicFramePr>
        <p:xfrm>
          <a:off x="4330698" y="2387494"/>
          <a:ext cx="354391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1410">
                  <a:extLst>
                    <a:ext uri="{9D8B030D-6E8A-4147-A177-3AD203B41FA5}">
                      <a16:colId xmlns:a16="http://schemas.microsoft.com/office/drawing/2014/main" val="1219784053"/>
                    </a:ext>
                  </a:extLst>
                </a:gridCol>
                <a:gridCol w="872508">
                  <a:extLst>
                    <a:ext uri="{9D8B030D-6E8A-4147-A177-3AD203B41FA5}">
                      <a16:colId xmlns:a16="http://schemas.microsoft.com/office/drawing/2014/main" val="3806907942"/>
                    </a:ext>
                  </a:extLst>
                </a:gridCol>
              </a:tblGrid>
              <a:tr h="232346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Columns</a:t>
                      </a:r>
                      <a:endParaRPr lang="ko-Kore-KR" alt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/>
                        <a:t>결측치</a:t>
                      </a:r>
                      <a:r>
                        <a:rPr lang="ko-KR" altLang="en-US" sz="1200" dirty="0"/>
                        <a:t> </a:t>
                      </a:r>
                      <a:endParaRPr lang="ko-Kore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52231"/>
                  </a:ext>
                </a:extLst>
              </a:tr>
              <a:tr h="225605">
                <a:tc>
                  <a:txBody>
                    <a:bodyPr/>
                    <a:lstStyle/>
                    <a:p>
                      <a:r>
                        <a:rPr lang="en-US" altLang="ko-KR" sz="1200" b="1" dirty="0"/>
                        <a:t>Flux60s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2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153036"/>
                  </a:ext>
                </a:extLst>
              </a:tr>
              <a:tr h="225605">
                <a:tc>
                  <a:txBody>
                    <a:bodyPr/>
                    <a:lstStyle/>
                    <a:p>
                      <a:r>
                        <a:rPr lang="en-US" altLang="ko-Kore-KR" sz="1200" b="1" dirty="0"/>
                        <a:t>Flux90s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2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224701"/>
                  </a:ext>
                </a:extLst>
              </a:tr>
              <a:tr h="225605">
                <a:tc>
                  <a:txBody>
                    <a:bodyPr/>
                    <a:lstStyle/>
                    <a:p>
                      <a:r>
                        <a:rPr lang="en-US" altLang="ko-Kore-KR" sz="1200" b="1" dirty="0"/>
                        <a:t>Flux160s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2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195381"/>
                  </a:ext>
                </a:extLst>
              </a:tr>
              <a:tr h="225605">
                <a:tc>
                  <a:txBody>
                    <a:bodyPr/>
                    <a:lstStyle/>
                    <a:p>
                      <a:r>
                        <a:rPr lang="en-US" altLang="ko-Kore-KR" sz="1200" b="1" dirty="0"/>
                        <a:t>Flux480s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1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584277"/>
                  </a:ext>
                </a:extLst>
              </a:tr>
              <a:tr h="225605">
                <a:tc>
                  <a:txBody>
                    <a:bodyPr/>
                    <a:lstStyle/>
                    <a:p>
                      <a:r>
                        <a:rPr lang="en-US" altLang="ko-Kore-KR" sz="1200" b="1" dirty="0"/>
                        <a:t>Flux840s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1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742142"/>
                  </a:ext>
                </a:extLst>
              </a:tr>
              <a:tr h="225605">
                <a:tc>
                  <a:txBody>
                    <a:bodyPr/>
                    <a:lstStyle/>
                    <a:p>
                      <a:r>
                        <a:rPr lang="en-US" altLang="ko-Kore-KR" sz="1200" b="1" dirty="0" err="1"/>
                        <a:t>Furance_Temp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2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963351"/>
                  </a:ext>
                </a:extLst>
              </a:tr>
            </a:tbl>
          </a:graphicData>
        </a:graphic>
      </p:graphicFrame>
      <p:graphicFrame>
        <p:nvGraphicFramePr>
          <p:cNvPr id="85" name="표 83">
            <a:extLst>
              <a:ext uri="{FF2B5EF4-FFF2-40B4-BE49-F238E27FC236}">
                <a16:creationId xmlns:a16="http://schemas.microsoft.com/office/drawing/2014/main" id="{ADA0F879-4EC6-E249-9431-E352735B9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942185"/>
              </p:ext>
            </p:extLst>
          </p:nvPr>
        </p:nvGraphicFramePr>
        <p:xfrm>
          <a:off x="8004174" y="2379782"/>
          <a:ext cx="352742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8977">
                  <a:extLst>
                    <a:ext uri="{9D8B030D-6E8A-4147-A177-3AD203B41FA5}">
                      <a16:colId xmlns:a16="http://schemas.microsoft.com/office/drawing/2014/main" val="1219784053"/>
                    </a:ext>
                  </a:extLst>
                </a:gridCol>
                <a:gridCol w="868447">
                  <a:extLst>
                    <a:ext uri="{9D8B030D-6E8A-4147-A177-3AD203B41FA5}">
                      <a16:colId xmlns:a16="http://schemas.microsoft.com/office/drawing/2014/main" val="3806907942"/>
                    </a:ext>
                  </a:extLst>
                </a:gridCol>
              </a:tblGrid>
              <a:tr h="257666">
                <a:tc>
                  <a:txBody>
                    <a:bodyPr/>
                    <a:lstStyle/>
                    <a:p>
                      <a:r>
                        <a:rPr lang="en-US" altLang="ko-Kore-KR" sz="1200" b="1" dirty="0"/>
                        <a:t>Columns</a:t>
                      </a:r>
                      <a:endParaRPr lang="ko-Kore-KR" altLang="en-US" sz="1200" b="1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mpd="sng"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err="1"/>
                        <a:t>결측치</a:t>
                      </a:r>
                      <a:r>
                        <a:rPr lang="ko-KR" altLang="en-US" sz="1200" b="1" dirty="0"/>
                        <a:t> 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52231"/>
                  </a:ext>
                </a:extLst>
              </a:tr>
              <a:tr h="257666">
                <a:tc>
                  <a:txBody>
                    <a:bodyPr/>
                    <a:lstStyle/>
                    <a:p>
                      <a:r>
                        <a:rPr lang="en-US" altLang="ko-Kore-KR" sz="1200" b="1" dirty="0"/>
                        <a:t>Thin F4</a:t>
                      </a:r>
                      <a:endParaRPr lang="ko-Kore-KR" altLang="en-US" sz="1200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2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153036"/>
                  </a:ext>
                </a:extLst>
              </a:tr>
              <a:tr h="257666">
                <a:tc>
                  <a:txBody>
                    <a:bodyPr/>
                    <a:lstStyle/>
                    <a:p>
                      <a:r>
                        <a:rPr lang="en-US" altLang="ko-Kore-KR" sz="1200" b="1" dirty="0"/>
                        <a:t>Thin F3</a:t>
                      </a:r>
                      <a:endParaRPr lang="ko-Kore-KR" altLang="en-US" sz="1200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3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224701"/>
                  </a:ext>
                </a:extLst>
              </a:tr>
              <a:tr h="257666">
                <a:tc>
                  <a:txBody>
                    <a:bodyPr/>
                    <a:lstStyle/>
                    <a:p>
                      <a:r>
                        <a:rPr lang="en-US" altLang="ko-Kore-KR" sz="1200" b="1" dirty="0"/>
                        <a:t>Thin F2</a:t>
                      </a:r>
                      <a:endParaRPr lang="ko-Kore-KR" altLang="en-US" sz="1200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2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195381"/>
                  </a:ext>
                </a:extLst>
              </a:tr>
              <a:tr h="257666">
                <a:tc>
                  <a:txBody>
                    <a:bodyPr/>
                    <a:lstStyle/>
                    <a:p>
                      <a:r>
                        <a:rPr lang="en-US" altLang="ko-Kore-KR" sz="1200" b="1" dirty="0"/>
                        <a:t>Thin F1</a:t>
                      </a:r>
                      <a:endParaRPr lang="ko-Kore-KR" altLang="en-US" sz="1200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6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46610"/>
                  </a:ext>
                </a:extLst>
              </a:tr>
            </a:tbl>
          </a:graphicData>
        </a:graphic>
      </p:graphicFrame>
      <p:pic>
        <p:nvPicPr>
          <p:cNvPr id="87" name="그림 86">
            <a:extLst>
              <a:ext uri="{FF2B5EF4-FFF2-40B4-BE49-F238E27FC236}">
                <a16:creationId xmlns:a16="http://schemas.microsoft.com/office/drawing/2014/main" id="{31180E2D-5C3B-944F-B9D1-E70A993A92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95" y="5370107"/>
            <a:ext cx="3497615" cy="18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44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2F715AEC-C410-48A7-AD59-A98952EE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69C5EA1-8D30-420F-B72A-75273449D6C8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신뢰성 확인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B489B1FF-435F-4B0F-AE32-0CCD38C85F6D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5" name="Line 10">
              <a:extLst>
                <a:ext uri="{FF2B5EF4-FFF2-40B4-BE49-F238E27FC236}">
                  <a16:creationId xmlns:a16="http://schemas.microsoft.com/office/drawing/2014/main" id="{64878EEC-0698-4DD3-AF6A-6F34D46427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636496D4-EC24-4B15-B156-04BF701B04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E08C03B-3006-4EDE-B244-8A5AEAE9C465}"/>
              </a:ext>
            </a:extLst>
          </p:cNvPr>
          <p:cNvSpPr txBox="1"/>
          <p:nvPr/>
        </p:nvSpPr>
        <p:spPr>
          <a:xfrm>
            <a:off x="801741" y="870702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분석에 들어가기 앞서 </a:t>
            </a:r>
            <a:r>
              <a:rPr lang="en-US" altLang="ko-KR" sz="1600" b="1" dirty="0" err="1"/>
              <a:t>Oxidation.csv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데이터 이상치 판단을 위해 </a:t>
            </a:r>
            <a:r>
              <a:rPr lang="en-US" altLang="ko-KR" sz="1600" b="1" dirty="0"/>
              <a:t>Box Plot</a:t>
            </a:r>
            <a:r>
              <a:rPr lang="ko-KR" altLang="en-US" sz="1600" b="1" dirty="0"/>
              <a:t>을 이용하여 검토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ADC537-3272-4812-85A0-DB4BF45E3864}"/>
              </a:ext>
            </a:extLst>
          </p:cNvPr>
          <p:cNvSpPr/>
          <p:nvPr/>
        </p:nvSpPr>
        <p:spPr bwMode="auto">
          <a:xfrm>
            <a:off x="658812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lang="en-US" altLang="ko-KR" sz="1600" b="1" dirty="0" err="1">
                <a:solidFill>
                  <a:schemeClr val="bg1"/>
                </a:solidFill>
              </a:rPr>
              <a:t>Oxidation.csv</a:t>
            </a:r>
            <a:r>
              <a:rPr lang="en-US" altLang="ko-KR" sz="1600" b="1" dirty="0">
                <a:solidFill>
                  <a:schemeClr val="bg1"/>
                </a:solidFill>
              </a:rPr>
              <a:t> – </a:t>
            </a:r>
            <a:r>
              <a:rPr lang="en-US" altLang="ko-KR" sz="1600" b="1" dirty="0" err="1">
                <a:solidFill>
                  <a:schemeClr val="bg1"/>
                </a:solidFill>
              </a:rPr>
              <a:t>Oxid_time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C6FF7-0729-4E2E-8DCB-BD67D8986BE3}"/>
              </a:ext>
            </a:extLst>
          </p:cNvPr>
          <p:cNvSpPr txBox="1"/>
          <p:nvPr/>
        </p:nvSpPr>
        <p:spPr bwMode="auto">
          <a:xfrm>
            <a:off x="2128764" y="6112414"/>
            <a:ext cx="9404424" cy="5115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0" tIns="72000" rIns="43200" bIns="72000" anchor="ctr"/>
          <a:lstStyle/>
          <a:p>
            <a:pPr marL="900000" lvl="0" indent="-171450" latinLnBrk="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이하가 될 수 없으므로</a:t>
            </a: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순간적인 데이터 오류라는 판단 하에 같은 </a:t>
            </a:r>
            <a:r>
              <a:rPr kumimoji="1" lang="ko-KR" altLang="en-US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챔버의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Oxid_time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값으로 대체</a:t>
            </a:r>
            <a:endParaRPr kumimoji="1"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AutoShape 448">
            <a:extLst>
              <a:ext uri="{FF2B5EF4-FFF2-40B4-BE49-F238E27FC236}">
                <a16:creationId xmlns:a16="http://schemas.microsoft.com/office/drawing/2014/main" id="{527CD8D2-C942-4A10-9D1B-654B04BA5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112343"/>
            <a:ext cx="1844246" cy="504246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solidFill>
              <a:srgbClr val="2A4677"/>
            </a:solidFill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317295-F8CE-1248-9B8C-64E42B249476}"/>
              </a:ext>
            </a:extLst>
          </p:cNvPr>
          <p:cNvSpPr txBox="1"/>
          <p:nvPr/>
        </p:nvSpPr>
        <p:spPr bwMode="auto">
          <a:xfrm flipH="1">
            <a:off x="658810" y="1964890"/>
            <a:ext cx="10874375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Oxid_time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인 </a:t>
            </a:r>
            <a:r>
              <a:rPr lang="ko-KR" altLang="en-US" sz="16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이상치를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갖고 있는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Row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연결선 8">
            <a:extLst>
              <a:ext uri="{FF2B5EF4-FFF2-40B4-BE49-F238E27FC236}">
                <a16:creationId xmlns:a16="http://schemas.microsoft.com/office/drawing/2014/main" id="{14E0B176-D1B3-C74F-BA80-CA7AFE5F626D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그림 88" descr="테이블이(가) 표시된 사진&#10;&#10;자동 생성된 설명">
            <a:extLst>
              <a:ext uri="{FF2B5EF4-FFF2-40B4-BE49-F238E27FC236}">
                <a16:creationId xmlns:a16="http://schemas.microsoft.com/office/drawing/2014/main" id="{CF7AA7A9-4ADD-6042-9B62-B0D1D141B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97" y="2372442"/>
            <a:ext cx="9194800" cy="3390900"/>
          </a:xfrm>
          <a:prstGeom prst="rect">
            <a:avLst/>
          </a:prstGeom>
        </p:spPr>
      </p:pic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CDE863F-5C58-B440-AF37-314B67B3DC91}"/>
              </a:ext>
            </a:extLst>
          </p:cNvPr>
          <p:cNvSpPr/>
          <p:nvPr/>
        </p:nvSpPr>
        <p:spPr>
          <a:xfrm>
            <a:off x="8939463" y="2326043"/>
            <a:ext cx="902369" cy="348369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6140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2F715AEC-C410-48A7-AD59-A98952EE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69C5EA1-8D30-420F-B72A-75273449D6C8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신뢰성 확인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B489B1FF-435F-4B0F-AE32-0CCD38C85F6D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5" name="Line 10">
              <a:extLst>
                <a:ext uri="{FF2B5EF4-FFF2-40B4-BE49-F238E27FC236}">
                  <a16:creationId xmlns:a16="http://schemas.microsoft.com/office/drawing/2014/main" id="{64878EEC-0698-4DD3-AF6A-6F34D46427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636496D4-EC24-4B15-B156-04BF701B04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E08C03B-3006-4EDE-B244-8A5AEAE9C465}"/>
              </a:ext>
            </a:extLst>
          </p:cNvPr>
          <p:cNvSpPr txBox="1"/>
          <p:nvPr/>
        </p:nvSpPr>
        <p:spPr>
          <a:xfrm>
            <a:off x="801741" y="870702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분석에 들어가기 앞서 </a:t>
            </a:r>
            <a:r>
              <a:rPr lang="en-US" altLang="ko-KR" sz="1600" b="1" dirty="0" err="1"/>
              <a:t>Oxidation.csv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데이터 이상치 판단을 위해 </a:t>
            </a:r>
            <a:r>
              <a:rPr lang="en-US" altLang="ko-KR" sz="1600" b="1" dirty="0"/>
              <a:t>Box Plot</a:t>
            </a:r>
            <a:r>
              <a:rPr lang="ko-KR" altLang="en-US" sz="1600" b="1" dirty="0"/>
              <a:t>을 이용하여 검토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ADC537-3272-4812-85A0-DB4BF45E3864}"/>
              </a:ext>
            </a:extLst>
          </p:cNvPr>
          <p:cNvSpPr/>
          <p:nvPr/>
        </p:nvSpPr>
        <p:spPr bwMode="auto">
          <a:xfrm>
            <a:off x="658812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lang="en-US" altLang="ko-KR" sz="1600" b="1" dirty="0" err="1">
                <a:solidFill>
                  <a:schemeClr val="bg1"/>
                </a:solidFill>
              </a:rPr>
              <a:t>Oxidation.csv</a:t>
            </a:r>
            <a:r>
              <a:rPr lang="en-US" altLang="ko-KR" sz="1600" b="1" dirty="0">
                <a:solidFill>
                  <a:schemeClr val="bg1"/>
                </a:solidFill>
              </a:rPr>
              <a:t> – Thickness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5C683-88E9-4496-951B-9A9ED3B9E2FB}"/>
              </a:ext>
            </a:extLst>
          </p:cNvPr>
          <p:cNvSpPr txBox="1"/>
          <p:nvPr/>
        </p:nvSpPr>
        <p:spPr bwMode="auto">
          <a:xfrm flipH="1">
            <a:off x="658813" y="1964891"/>
            <a:ext cx="352901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Oxidation 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1A21E5-8EF4-4F9F-A1E2-3430B0018D25}"/>
              </a:ext>
            </a:extLst>
          </p:cNvPr>
          <p:cNvSpPr txBox="1"/>
          <p:nvPr/>
        </p:nvSpPr>
        <p:spPr bwMode="auto">
          <a:xfrm flipH="1">
            <a:off x="8004174" y="1964891"/>
            <a:ext cx="3529013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Thickness – Target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 개수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C6FF7-0729-4E2E-8DCB-BD67D8986BE3}"/>
              </a:ext>
            </a:extLst>
          </p:cNvPr>
          <p:cNvSpPr txBox="1"/>
          <p:nvPr/>
        </p:nvSpPr>
        <p:spPr bwMode="auto">
          <a:xfrm>
            <a:off x="2128764" y="6112414"/>
            <a:ext cx="9404424" cy="5115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0" tIns="72000" rIns="43200" bIns="72000" anchor="ctr"/>
          <a:lstStyle/>
          <a:p>
            <a:pPr marL="900000" lvl="0" indent="-171450" latinLnBrk="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Thickness</a:t>
            </a:r>
            <a:r>
              <a:rPr kumimoji="1" lang="ko-KR" altLang="en-US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불량 개수에 영향을 미치는 중요 인자로 판단하여 이상치 조정을 실시하지 않음</a:t>
            </a:r>
            <a:endParaRPr kumimoji="1"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AutoShape 448">
            <a:extLst>
              <a:ext uri="{FF2B5EF4-FFF2-40B4-BE49-F238E27FC236}">
                <a16:creationId xmlns:a16="http://schemas.microsoft.com/office/drawing/2014/main" id="{527CD8D2-C942-4A10-9D1B-654B04BA5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" y="6112343"/>
            <a:ext cx="1844247" cy="504246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solidFill>
              <a:srgbClr val="2A4677"/>
            </a:solidFill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317295-F8CE-1248-9B8C-64E42B249476}"/>
              </a:ext>
            </a:extLst>
          </p:cNvPr>
          <p:cNvSpPr txBox="1"/>
          <p:nvPr/>
        </p:nvSpPr>
        <p:spPr bwMode="auto">
          <a:xfrm flipH="1">
            <a:off x="4332287" y="1964890"/>
            <a:ext cx="3527425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Chamber 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Thickness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연결선 8">
            <a:extLst>
              <a:ext uri="{FF2B5EF4-FFF2-40B4-BE49-F238E27FC236}">
                <a16:creationId xmlns:a16="http://schemas.microsoft.com/office/drawing/2014/main" id="{14E0B176-D1B3-C74F-BA80-CA7AFE5F626D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738EB63-8B33-3C44-B113-1234F7C8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493" y="2374190"/>
            <a:ext cx="3527425" cy="225408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84999F5-0CB8-DC49-A317-39D4255AC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74" y="2372443"/>
            <a:ext cx="3498226" cy="22558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1BAB3C-5F40-574D-B143-2DCF8B732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35" y="2399321"/>
            <a:ext cx="3383367" cy="2071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64A872-B1D2-1B45-9316-D82960747DC8}"/>
              </a:ext>
            </a:extLst>
          </p:cNvPr>
          <p:cNvSpPr txBox="1"/>
          <p:nvPr/>
        </p:nvSpPr>
        <p:spPr>
          <a:xfrm>
            <a:off x="1217908" y="4654949"/>
            <a:ext cx="9754593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dirty="0"/>
              <a:t>(1) Oxidation</a:t>
            </a:r>
            <a:r>
              <a:rPr kumimoji="1" lang="ko-KR" altLang="en-US" sz="1600" dirty="0"/>
              <a:t> 공정은 실리콘의 </a:t>
            </a:r>
            <a:r>
              <a:rPr kumimoji="1" lang="ko-KR" altLang="en-US" sz="1600" dirty="0" err="1"/>
              <a:t>절연막</a:t>
            </a:r>
            <a:r>
              <a:rPr kumimoji="1" lang="ko-KR" altLang="en-US" sz="1600" dirty="0"/>
              <a:t> 형성을 위해 </a:t>
            </a:r>
            <a:r>
              <a:rPr kumimoji="1" lang="ko-KR" altLang="en-US" sz="1600" dirty="0" err="1"/>
              <a:t>산화막의</a:t>
            </a:r>
            <a:r>
              <a:rPr kumimoji="1" lang="ko-KR" altLang="en-US" sz="1600" dirty="0"/>
              <a:t> 두께</a:t>
            </a:r>
            <a:r>
              <a:rPr kumimoji="1" lang="en-US" altLang="ko-KR" sz="1600" dirty="0"/>
              <a:t>(thickness)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700nm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목표로 하는 공정</a:t>
            </a:r>
            <a:endParaRPr kumimoji="1" lang="en-US" altLang="ko-Kore-KR" sz="1600" dirty="0"/>
          </a:p>
          <a:p>
            <a:pPr>
              <a:lnSpc>
                <a:spcPct val="150000"/>
              </a:lnSpc>
            </a:pPr>
            <a:r>
              <a:rPr kumimoji="1" lang="en-US" altLang="ko-Kore-KR" sz="1600" dirty="0"/>
              <a:t>(2)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Chamber </a:t>
            </a:r>
            <a:r>
              <a:rPr kumimoji="1" lang="ko-KR" altLang="en-US" sz="1600" dirty="0"/>
              <a:t>별 </a:t>
            </a:r>
            <a:r>
              <a:rPr kumimoji="1" lang="en-US" altLang="ko-KR" sz="1600" dirty="0"/>
              <a:t>Thickness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Box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Plot</a:t>
            </a:r>
            <a:r>
              <a:rPr kumimoji="1" lang="ko-KR" altLang="en-US" sz="1600" dirty="0"/>
              <a:t>에서 </a:t>
            </a:r>
            <a:r>
              <a:rPr kumimoji="1" lang="ko-KR" altLang="en-US" sz="1600" dirty="0" err="1"/>
              <a:t>이상치로</a:t>
            </a:r>
            <a:r>
              <a:rPr kumimoji="1" lang="ko-KR" altLang="en-US" sz="1600" dirty="0"/>
              <a:t> 예상되는 값들을 발견</a:t>
            </a:r>
            <a:endParaRPr kumimoji="1" lang="en-US" altLang="ko-Kore-KR" sz="1600" dirty="0"/>
          </a:p>
          <a:p>
            <a:pPr>
              <a:lnSpc>
                <a:spcPct val="150000"/>
              </a:lnSpc>
            </a:pPr>
            <a:r>
              <a:rPr kumimoji="1" lang="en-US" altLang="ko-Kore-KR" sz="1600" dirty="0"/>
              <a:t>(3)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Thickness</a:t>
            </a:r>
            <a:r>
              <a:rPr kumimoji="1" lang="ko-KR" altLang="en-US" sz="1600" dirty="0"/>
              <a:t>는 불량률과 </a:t>
            </a:r>
            <a:r>
              <a:rPr kumimoji="1" lang="ko-KR" altLang="en-US" sz="1600" dirty="0" err="1"/>
              <a:t>선형관계를</a:t>
            </a:r>
            <a:r>
              <a:rPr kumimoji="1" lang="ko-KR" altLang="en-US" sz="1600" dirty="0"/>
              <a:t> 이루는 것을 확인함으로써 불량 발생의 중요 변수라고 예상</a:t>
            </a:r>
            <a:endParaRPr kumimoji="1" lang="en-US" altLang="ko-Kore-KR" sz="1600" dirty="0"/>
          </a:p>
        </p:txBody>
      </p:sp>
    </p:spTree>
    <p:extLst>
      <p:ext uri="{BB962C8B-B14F-4D97-AF65-F5344CB8AC3E}">
        <p14:creationId xmlns:p14="http://schemas.microsoft.com/office/powerpoint/2010/main" val="89936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096592" y="2929112"/>
            <a:ext cx="5717872" cy="38472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Part Ⅰ.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추진 배경</a:t>
            </a:r>
          </a:p>
        </p:txBody>
      </p:sp>
    </p:spTree>
    <p:extLst>
      <p:ext uri="{BB962C8B-B14F-4D97-AF65-F5344CB8AC3E}">
        <p14:creationId xmlns:p14="http://schemas.microsoft.com/office/powerpoint/2010/main" val="252869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2F715AEC-C410-48A7-AD59-A98952EE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69C5EA1-8D30-420F-B72A-75273449D6C8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신뢰성 확인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B489B1FF-435F-4B0F-AE32-0CCD38C85F6D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5" name="Line 10">
              <a:extLst>
                <a:ext uri="{FF2B5EF4-FFF2-40B4-BE49-F238E27FC236}">
                  <a16:creationId xmlns:a16="http://schemas.microsoft.com/office/drawing/2014/main" id="{64878EEC-0698-4DD3-AF6A-6F34D46427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636496D4-EC24-4B15-B156-04BF701B04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E08C03B-3006-4EDE-B244-8A5AEAE9C465}"/>
              </a:ext>
            </a:extLst>
          </p:cNvPr>
          <p:cNvSpPr txBox="1"/>
          <p:nvPr/>
        </p:nvSpPr>
        <p:spPr>
          <a:xfrm>
            <a:off x="801741" y="870702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분석에 들어가기 앞서 </a:t>
            </a:r>
            <a:r>
              <a:rPr lang="en-US" altLang="ko-KR" sz="16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Photo_lithograpy</a:t>
            </a:r>
            <a:r>
              <a:rPr lang="en-US" altLang="ko-KR" sz="1600" b="1" dirty="0" err="1"/>
              <a:t>.csv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데이터 이상치 판단을 위해 </a:t>
            </a:r>
            <a:r>
              <a:rPr lang="en-US" altLang="ko-KR" sz="1600" b="1" dirty="0"/>
              <a:t>Box Plot</a:t>
            </a:r>
            <a:r>
              <a:rPr lang="ko-KR" altLang="en-US" sz="1600" b="1" dirty="0"/>
              <a:t>을 이용하여 검토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ADC537-3272-4812-85A0-DB4BF45E3864}"/>
              </a:ext>
            </a:extLst>
          </p:cNvPr>
          <p:cNvSpPr/>
          <p:nvPr/>
        </p:nvSpPr>
        <p:spPr bwMode="auto">
          <a:xfrm>
            <a:off x="670242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lang="en-US" altLang="ko-KR" sz="1600" b="1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Photo_lithograpy</a:t>
            </a:r>
            <a:r>
              <a:rPr lang="en-US" altLang="ko-KR" sz="1600" b="1" dirty="0" err="1">
                <a:solidFill>
                  <a:schemeClr val="bg1"/>
                </a:solidFill>
              </a:rPr>
              <a:t>.csv</a:t>
            </a:r>
            <a:r>
              <a:rPr lang="en-US" altLang="ko-KR" sz="1600" b="1" dirty="0">
                <a:solidFill>
                  <a:schemeClr val="bg1"/>
                </a:solidFill>
              </a:rPr>
              <a:t> – HMDS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5C683-88E9-4496-951B-9A9ED3B9E2FB}"/>
              </a:ext>
            </a:extLst>
          </p:cNvPr>
          <p:cNvSpPr txBox="1"/>
          <p:nvPr/>
        </p:nvSpPr>
        <p:spPr bwMode="auto">
          <a:xfrm flipH="1">
            <a:off x="658813" y="1964891"/>
            <a:ext cx="352901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Photo 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1A21E5-8EF4-4F9F-A1E2-3430B0018D25}"/>
              </a:ext>
            </a:extLst>
          </p:cNvPr>
          <p:cNvSpPr txBox="1"/>
          <p:nvPr/>
        </p:nvSpPr>
        <p:spPr bwMode="auto">
          <a:xfrm flipH="1">
            <a:off x="8004174" y="1964891"/>
            <a:ext cx="3529013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HMDS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plot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C6FF7-0729-4E2E-8DCB-BD67D8986BE3}"/>
              </a:ext>
            </a:extLst>
          </p:cNvPr>
          <p:cNvSpPr txBox="1"/>
          <p:nvPr/>
        </p:nvSpPr>
        <p:spPr bwMode="auto">
          <a:xfrm>
            <a:off x="2128764" y="6112414"/>
            <a:ext cx="9404424" cy="5115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0" tIns="72000" rIns="43200" bIns="72000" anchor="ctr"/>
          <a:lstStyle/>
          <a:p>
            <a:pPr marL="900000" lvl="0" indent="-171450" latinLnBrk="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HMDS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변수 범위가 </a:t>
            </a: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0.01torr, 0.1</a:t>
            </a:r>
            <a:r>
              <a:rPr lang="ko-KR" altLang="en-US" sz="1400" b="1" dirty="0"/>
              <a:t>℃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등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매우 미세한 단위 차를 보이므로 이상치 조정을 실시하지 않음 </a:t>
            </a:r>
            <a:endParaRPr kumimoji="1"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AutoShape 448">
            <a:extLst>
              <a:ext uri="{FF2B5EF4-FFF2-40B4-BE49-F238E27FC236}">
                <a16:creationId xmlns:a16="http://schemas.microsoft.com/office/drawing/2014/main" id="{527CD8D2-C942-4A10-9D1B-654B04BA5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112343"/>
            <a:ext cx="1844246" cy="504246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solidFill>
              <a:srgbClr val="2A4677"/>
            </a:solidFill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317295-F8CE-1248-9B8C-64E42B249476}"/>
              </a:ext>
            </a:extLst>
          </p:cNvPr>
          <p:cNvSpPr txBox="1"/>
          <p:nvPr/>
        </p:nvSpPr>
        <p:spPr bwMode="auto">
          <a:xfrm flipH="1">
            <a:off x="4332287" y="1964890"/>
            <a:ext cx="3527425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HMDS 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</a:p>
        </p:txBody>
      </p:sp>
      <p:cxnSp>
        <p:nvCxnSpPr>
          <p:cNvPr id="43" name="직선 연결선 8">
            <a:extLst>
              <a:ext uri="{FF2B5EF4-FFF2-40B4-BE49-F238E27FC236}">
                <a16:creationId xmlns:a16="http://schemas.microsoft.com/office/drawing/2014/main" id="{14E0B176-D1B3-C74F-BA80-CA7AFE5F626D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A6A98D41-3ABD-4644-80A0-A6FC37243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49" y="2472276"/>
            <a:ext cx="2979420" cy="20596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887A124-4FA0-BE44-89AC-ED53E56C1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46" y="2372442"/>
            <a:ext cx="3481266" cy="215951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590727F-35B1-614A-AC1C-C63FCCF67DF0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415" y="2372442"/>
            <a:ext cx="108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F5D86B-855F-5D49-BDFC-22705F6CAAFB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063" y="2395417"/>
            <a:ext cx="1080000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F72A7DB-DF36-A44A-B289-98590C899579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063" y="3498948"/>
            <a:ext cx="1080000" cy="10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37C453D-D570-C54D-B1C3-C64ED54CF6BC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415" y="3498948"/>
            <a:ext cx="1080000" cy="108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C9CC967-2018-6D4E-8FCF-BB94AF92A756}"/>
              </a:ext>
            </a:extLst>
          </p:cNvPr>
          <p:cNvSpPr txBox="1"/>
          <p:nvPr/>
        </p:nvSpPr>
        <p:spPr>
          <a:xfrm>
            <a:off x="1217908" y="4654949"/>
            <a:ext cx="9777752" cy="1152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dirty="0"/>
              <a:t>(1) </a:t>
            </a:r>
            <a:r>
              <a:rPr kumimoji="1" lang="en-US" altLang="ko-KR" sz="1600" dirty="0"/>
              <a:t>Photo</a:t>
            </a:r>
            <a:r>
              <a:rPr kumimoji="1" lang="ko-KR" altLang="en-US" sz="1600" dirty="0"/>
              <a:t> 공정은 웨이퍼 위 빛에 반응하는 </a:t>
            </a:r>
            <a:r>
              <a:rPr kumimoji="1" lang="ko-KR" altLang="en-US" sz="1600" dirty="0" err="1"/>
              <a:t>감광액을</a:t>
            </a:r>
            <a:r>
              <a:rPr kumimoji="1" lang="ko-KR" altLang="en-US" sz="1600" dirty="0"/>
              <a:t> 통해 회로를 그리는 공정 </a:t>
            </a:r>
            <a:endParaRPr kumimoji="1" lang="en-US" altLang="ko-Kore-KR" sz="1600" dirty="0"/>
          </a:p>
          <a:p>
            <a:pPr>
              <a:lnSpc>
                <a:spcPct val="150000"/>
              </a:lnSpc>
            </a:pPr>
            <a:r>
              <a:rPr kumimoji="1" lang="en-US" altLang="ko-Kore-KR" sz="1600" dirty="0"/>
              <a:t>(2)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HMDS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Photo </a:t>
            </a:r>
            <a:r>
              <a:rPr kumimoji="1" lang="ko-KR" altLang="en-US" sz="1600" dirty="0"/>
              <a:t>공정에 앞서 </a:t>
            </a:r>
            <a:r>
              <a:rPr kumimoji="1" lang="ko-KR" altLang="en-US" sz="1600" dirty="0" err="1"/>
              <a:t>감광액이</a:t>
            </a:r>
            <a:r>
              <a:rPr kumimoji="1" lang="ko-KR" altLang="en-US" sz="1600" dirty="0"/>
              <a:t> 웨이퍼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위에 잘 부착될 수 있도록 접착제를 바르는 공정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ko-Kore-KR" sz="1600" dirty="0"/>
              <a:t>(3)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HMDS</a:t>
            </a:r>
            <a:r>
              <a:rPr kumimoji="1" lang="ko-KR" altLang="en-US" sz="1600" dirty="0"/>
              <a:t>의 여러 공정 변수에 대한 </a:t>
            </a:r>
            <a:r>
              <a:rPr kumimoji="1" lang="en-US" altLang="ko-KR" sz="1600" dirty="0"/>
              <a:t>BOX PLOT</a:t>
            </a:r>
            <a:r>
              <a:rPr kumimoji="1" lang="ko-KR" altLang="en-US" sz="1600" dirty="0"/>
              <a:t>을 통해 </a:t>
            </a:r>
            <a:r>
              <a:rPr kumimoji="1" lang="ko-KR" altLang="en-US" sz="1600" dirty="0" err="1"/>
              <a:t>이상치로</a:t>
            </a:r>
            <a:r>
              <a:rPr kumimoji="1" lang="ko-KR" altLang="en-US" sz="1600" dirty="0"/>
              <a:t> 예상되는 값들이 발견됨</a:t>
            </a:r>
            <a:endParaRPr kumimoji="1" lang="en-US" altLang="ko-Kore-KR" sz="1600" dirty="0"/>
          </a:p>
        </p:txBody>
      </p:sp>
    </p:spTree>
    <p:extLst>
      <p:ext uri="{BB962C8B-B14F-4D97-AF65-F5344CB8AC3E}">
        <p14:creationId xmlns:p14="http://schemas.microsoft.com/office/powerpoint/2010/main" val="1914048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2F715AEC-C410-48A7-AD59-A98952EE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69C5EA1-8D30-420F-B72A-75273449D6C8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신뢰성 확인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B489B1FF-435F-4B0F-AE32-0CCD38C85F6D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5" name="Line 10">
              <a:extLst>
                <a:ext uri="{FF2B5EF4-FFF2-40B4-BE49-F238E27FC236}">
                  <a16:creationId xmlns:a16="http://schemas.microsoft.com/office/drawing/2014/main" id="{64878EEC-0698-4DD3-AF6A-6F34D46427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636496D4-EC24-4B15-B156-04BF701B04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E08C03B-3006-4EDE-B244-8A5AEAE9C465}"/>
              </a:ext>
            </a:extLst>
          </p:cNvPr>
          <p:cNvSpPr txBox="1"/>
          <p:nvPr/>
        </p:nvSpPr>
        <p:spPr>
          <a:xfrm>
            <a:off x="801741" y="870702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분석에 들어가기 앞서 </a:t>
            </a:r>
            <a:r>
              <a:rPr lang="en-US" altLang="ko-KR" sz="1600" b="1" dirty="0" err="1"/>
              <a:t>Etching.csv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데이터 이상치 판단을 위해 </a:t>
            </a:r>
            <a:r>
              <a:rPr lang="en-US" altLang="ko-KR" sz="1600" b="1" dirty="0"/>
              <a:t>Box Plot</a:t>
            </a:r>
            <a:r>
              <a:rPr lang="ko-KR" altLang="en-US" sz="1600" b="1" dirty="0"/>
              <a:t>을 이용하여 검토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ADC537-3272-4812-85A0-DB4BF45E3864}"/>
              </a:ext>
            </a:extLst>
          </p:cNvPr>
          <p:cNvSpPr/>
          <p:nvPr/>
        </p:nvSpPr>
        <p:spPr bwMode="auto">
          <a:xfrm>
            <a:off x="658812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lang="en-US" altLang="ko-KR" sz="1600" b="1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Etching</a:t>
            </a:r>
            <a:r>
              <a:rPr lang="en-US" altLang="ko-KR" sz="1600" b="1" dirty="0" err="1">
                <a:solidFill>
                  <a:schemeClr val="bg1"/>
                </a:solidFill>
              </a:rPr>
              <a:t>.csv</a:t>
            </a:r>
            <a:r>
              <a:rPr lang="en-US" altLang="ko-KR" sz="1600" b="1" dirty="0">
                <a:solidFill>
                  <a:schemeClr val="bg1"/>
                </a:solidFill>
              </a:rPr>
              <a:t> – Thin </a:t>
            </a:r>
            <a:r>
              <a:rPr lang="en-US" altLang="ko-KR" sz="1600" b="1" dirty="0" err="1">
                <a:solidFill>
                  <a:schemeClr val="bg1"/>
                </a:solidFill>
              </a:rPr>
              <a:t>flim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5C683-88E9-4496-951B-9A9ED3B9E2FB}"/>
              </a:ext>
            </a:extLst>
          </p:cNvPr>
          <p:cNvSpPr txBox="1"/>
          <p:nvPr/>
        </p:nvSpPr>
        <p:spPr bwMode="auto">
          <a:xfrm flipH="1">
            <a:off x="658813" y="1964891"/>
            <a:ext cx="352901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Etching 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1A21E5-8EF4-4F9F-A1E2-3430B0018D25}"/>
              </a:ext>
            </a:extLst>
          </p:cNvPr>
          <p:cNvSpPr txBox="1"/>
          <p:nvPr/>
        </p:nvSpPr>
        <p:spPr bwMode="auto">
          <a:xfrm flipH="1">
            <a:off x="8004174" y="1964891"/>
            <a:ext cx="3529013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Thin F4 – Target</a:t>
            </a:r>
            <a:r>
              <a:rPr lang="en-US" altLang="ko-KR" sz="12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 개수</a:t>
            </a:r>
            <a:r>
              <a:rPr lang="en-US" altLang="ko-KR" sz="12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C6FF7-0729-4E2E-8DCB-BD67D8986BE3}"/>
              </a:ext>
            </a:extLst>
          </p:cNvPr>
          <p:cNvSpPr txBox="1"/>
          <p:nvPr/>
        </p:nvSpPr>
        <p:spPr bwMode="auto">
          <a:xfrm>
            <a:off x="2128764" y="6112414"/>
            <a:ext cx="9404424" cy="5115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0" tIns="72000" rIns="43200" bIns="72000" anchor="ctr"/>
          <a:lstStyle/>
          <a:p>
            <a:pPr marL="900000" lvl="0" indent="-171450" latinLnBrk="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Thin Film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Target(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 개수</a:t>
            </a: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선형적인 관계가 있다고 판단하여 이상치 조정을 실시하지 않음</a:t>
            </a:r>
            <a:endParaRPr kumimoji="1"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AutoShape 448">
            <a:extLst>
              <a:ext uri="{FF2B5EF4-FFF2-40B4-BE49-F238E27FC236}">
                <a16:creationId xmlns:a16="http://schemas.microsoft.com/office/drawing/2014/main" id="{527CD8D2-C942-4A10-9D1B-654B04BA5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112343"/>
            <a:ext cx="1844246" cy="504246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solidFill>
              <a:srgbClr val="2A4677"/>
            </a:solidFill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317295-F8CE-1248-9B8C-64E42B249476}"/>
              </a:ext>
            </a:extLst>
          </p:cNvPr>
          <p:cNvSpPr txBox="1"/>
          <p:nvPr/>
        </p:nvSpPr>
        <p:spPr bwMode="auto">
          <a:xfrm flipH="1">
            <a:off x="4332287" y="1964890"/>
            <a:ext cx="3527425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시간에 따른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Thin film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연결선 8">
            <a:extLst>
              <a:ext uri="{FF2B5EF4-FFF2-40B4-BE49-F238E27FC236}">
                <a16:creationId xmlns:a16="http://schemas.microsoft.com/office/drawing/2014/main" id="{14E0B176-D1B3-C74F-BA80-CA7AFE5F626D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E9EE3FF-C058-744B-84B9-2E4FA83DC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2" y="2430724"/>
            <a:ext cx="3529011" cy="201206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38286A9-2A82-5648-8E88-B2E685A17463}"/>
              </a:ext>
            </a:extLst>
          </p:cNvPr>
          <p:cNvSpPr txBox="1"/>
          <p:nvPr/>
        </p:nvSpPr>
        <p:spPr>
          <a:xfrm>
            <a:off x="1217908" y="4654949"/>
            <a:ext cx="9049272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dirty="0"/>
              <a:t>(1) Etching</a:t>
            </a:r>
            <a:r>
              <a:rPr kumimoji="1" lang="ko-KR" altLang="en-US" sz="1600" dirty="0"/>
              <a:t> 공정은 웨이퍼의 </a:t>
            </a:r>
            <a:r>
              <a:rPr kumimoji="1" lang="en-US" altLang="ko-KR" sz="1600" dirty="0"/>
              <a:t>Resist</a:t>
            </a:r>
            <a:r>
              <a:rPr kumimoji="1" lang="ko-KR" altLang="en-US" sz="1600" dirty="0"/>
              <a:t>층과 </a:t>
            </a:r>
            <a:r>
              <a:rPr kumimoji="1" lang="ko-KR" altLang="en-US" sz="1600" dirty="0" err="1"/>
              <a:t>산화막</a:t>
            </a:r>
            <a:r>
              <a:rPr kumimoji="1" lang="ko-KR" altLang="en-US" sz="1600" dirty="0"/>
              <a:t> 제거를 위해 </a:t>
            </a:r>
            <a:r>
              <a:rPr kumimoji="1" lang="en-US" altLang="ko-KR" sz="1600" dirty="0"/>
              <a:t>Thin Film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 을 목표로 하는 공정</a:t>
            </a:r>
            <a:endParaRPr kumimoji="1" lang="en-US" altLang="ko-Kore-KR" sz="1600" dirty="0"/>
          </a:p>
          <a:p>
            <a:pPr>
              <a:lnSpc>
                <a:spcPct val="150000"/>
              </a:lnSpc>
            </a:pPr>
            <a:r>
              <a:rPr kumimoji="1" lang="en-US" altLang="ko-Kore-KR" sz="1600" dirty="0"/>
              <a:t>(2)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F1-&gt;F2-&gt;F3-&gt;F4 </a:t>
            </a:r>
            <a:r>
              <a:rPr kumimoji="1" lang="ko-KR" altLang="en-US" sz="1600" dirty="0"/>
              <a:t>정상적으로 </a:t>
            </a:r>
            <a:r>
              <a:rPr kumimoji="1" lang="en-US" altLang="ko-KR" sz="1600" dirty="0"/>
              <a:t>Thin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Film</a:t>
            </a:r>
            <a:r>
              <a:rPr kumimoji="1" lang="ko-KR" altLang="en-US" sz="1600" dirty="0"/>
              <a:t>이 적어지는 것을 확인함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ko-Kore-KR" sz="1600" dirty="0"/>
              <a:t>(3)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Thin Film</a:t>
            </a:r>
            <a:r>
              <a:rPr kumimoji="1" lang="ko-KR" altLang="en-US" sz="1600" dirty="0"/>
              <a:t>이 커질수록 </a:t>
            </a:r>
            <a:r>
              <a:rPr kumimoji="1" lang="en-US" altLang="ko-KR" sz="1600" dirty="0"/>
              <a:t>Target</a:t>
            </a:r>
            <a:r>
              <a:rPr kumimoji="1" lang="ko-KR" altLang="en-US" sz="1600" dirty="0"/>
              <a:t>이 증가하는 경향성을 보임</a:t>
            </a:r>
            <a:endParaRPr kumimoji="1" lang="en-US" altLang="ko-Kore-KR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5B50FDA-1355-0747-9EAE-1D1C1D563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33" y="2372442"/>
            <a:ext cx="3445531" cy="22583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8CF6096-8291-4546-B268-B6FA65C99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74" y="2404528"/>
            <a:ext cx="3445530" cy="222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57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2F715AEC-C410-48A7-AD59-A98952EE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69C5EA1-8D30-420F-B72A-75273449D6C8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신뢰성 확인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B489B1FF-435F-4B0F-AE32-0CCD38C85F6D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5" name="Line 10">
              <a:extLst>
                <a:ext uri="{FF2B5EF4-FFF2-40B4-BE49-F238E27FC236}">
                  <a16:creationId xmlns:a16="http://schemas.microsoft.com/office/drawing/2014/main" id="{64878EEC-0698-4DD3-AF6A-6F34D46427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636496D4-EC24-4B15-B156-04BF701B04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E08C03B-3006-4EDE-B244-8A5AEAE9C465}"/>
              </a:ext>
            </a:extLst>
          </p:cNvPr>
          <p:cNvSpPr txBox="1"/>
          <p:nvPr/>
        </p:nvSpPr>
        <p:spPr>
          <a:xfrm>
            <a:off x="801741" y="870702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분석에 들어가기 앞서 </a:t>
            </a:r>
            <a:r>
              <a:rPr lang="en-US" altLang="ko-KR" sz="16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Ion_implantation</a:t>
            </a:r>
            <a:r>
              <a:rPr lang="en-US" altLang="ko-KR" sz="1600" b="1" dirty="0" err="1"/>
              <a:t>.csv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데이터 이상치 판단을 위해 </a:t>
            </a:r>
            <a:r>
              <a:rPr lang="en-US" altLang="ko-KR" sz="1600" b="1" dirty="0"/>
              <a:t>Box Plot</a:t>
            </a:r>
            <a:r>
              <a:rPr lang="ko-KR" altLang="en-US" sz="1600" b="1" dirty="0"/>
              <a:t>을 이용하여 검토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ADC537-3272-4812-85A0-DB4BF45E3864}"/>
              </a:ext>
            </a:extLst>
          </p:cNvPr>
          <p:cNvSpPr/>
          <p:nvPr/>
        </p:nvSpPr>
        <p:spPr bwMode="auto">
          <a:xfrm>
            <a:off x="658812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lang="en-US" altLang="ko-KR" sz="1600" b="1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Ion_implantation</a:t>
            </a:r>
            <a:r>
              <a:rPr lang="en-US" altLang="ko-KR" sz="1600" b="1" dirty="0" err="1">
                <a:solidFill>
                  <a:schemeClr val="bg1"/>
                </a:solidFill>
              </a:rPr>
              <a:t>.csv</a:t>
            </a:r>
            <a:r>
              <a:rPr lang="en-US" altLang="ko-KR" sz="1600" b="1" dirty="0">
                <a:solidFill>
                  <a:schemeClr val="bg1"/>
                </a:solidFill>
              </a:rPr>
              <a:t> – Flux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5C683-88E9-4496-951B-9A9ED3B9E2FB}"/>
              </a:ext>
            </a:extLst>
          </p:cNvPr>
          <p:cNvSpPr txBox="1"/>
          <p:nvPr/>
        </p:nvSpPr>
        <p:spPr bwMode="auto">
          <a:xfrm flipH="1">
            <a:off x="658813" y="1964891"/>
            <a:ext cx="352901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Ion_implantation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1A21E5-8EF4-4F9F-A1E2-3430B0018D25}"/>
              </a:ext>
            </a:extLst>
          </p:cNvPr>
          <p:cNvSpPr txBox="1"/>
          <p:nvPr/>
        </p:nvSpPr>
        <p:spPr bwMode="auto">
          <a:xfrm flipH="1">
            <a:off x="8004174" y="1964891"/>
            <a:ext cx="3529013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시간에 따른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Flux</a:t>
            </a:r>
            <a:r>
              <a:rPr lang="en-US" altLang="ko-KR" sz="12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이온량</a:t>
            </a:r>
            <a:r>
              <a:rPr lang="en-US" altLang="ko-KR" sz="12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C6FF7-0729-4E2E-8DCB-BD67D8986BE3}"/>
              </a:ext>
            </a:extLst>
          </p:cNvPr>
          <p:cNvSpPr txBox="1"/>
          <p:nvPr/>
        </p:nvSpPr>
        <p:spPr bwMode="auto">
          <a:xfrm>
            <a:off x="2128764" y="6112414"/>
            <a:ext cx="9404424" cy="5115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0" tIns="72000" rIns="43200" bIns="72000" anchor="ctr"/>
          <a:lstStyle/>
          <a:p>
            <a:pPr marL="900000" lvl="0" indent="-171450" latinLnBrk="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Flux Data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나타나는 불규칙한 데이터 분포는 공정 장비의 특성이므로 이상치 조정을 실시하지 않음 </a:t>
            </a:r>
            <a:endParaRPr kumimoji="1"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AutoShape 448">
            <a:extLst>
              <a:ext uri="{FF2B5EF4-FFF2-40B4-BE49-F238E27FC236}">
                <a16:creationId xmlns:a16="http://schemas.microsoft.com/office/drawing/2014/main" id="{527CD8D2-C942-4A10-9D1B-654B04BA5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112343"/>
            <a:ext cx="1844246" cy="504246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solidFill>
              <a:srgbClr val="2A4677"/>
            </a:solidFill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317295-F8CE-1248-9B8C-64E42B249476}"/>
              </a:ext>
            </a:extLst>
          </p:cNvPr>
          <p:cNvSpPr txBox="1"/>
          <p:nvPr/>
        </p:nvSpPr>
        <p:spPr bwMode="auto">
          <a:xfrm flipH="1">
            <a:off x="4332287" y="1964890"/>
            <a:ext cx="3527425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이온 발생기 원리</a:t>
            </a:r>
          </a:p>
        </p:txBody>
      </p:sp>
      <p:cxnSp>
        <p:nvCxnSpPr>
          <p:cNvPr id="43" name="직선 연결선 8">
            <a:extLst>
              <a:ext uri="{FF2B5EF4-FFF2-40B4-BE49-F238E27FC236}">
                <a16:creationId xmlns:a16="http://schemas.microsoft.com/office/drawing/2014/main" id="{14E0B176-D1B3-C74F-BA80-CA7AFE5F626D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38286A9-2A82-5648-8E88-B2E685A17463}"/>
              </a:ext>
            </a:extLst>
          </p:cNvPr>
          <p:cNvSpPr txBox="1"/>
          <p:nvPr/>
        </p:nvSpPr>
        <p:spPr>
          <a:xfrm>
            <a:off x="1217908" y="4741729"/>
            <a:ext cx="8215711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dirty="0"/>
              <a:t>(1) </a:t>
            </a:r>
            <a:r>
              <a:rPr lang="en-US" altLang="ko-KR" sz="1600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Ion_implantation</a:t>
            </a:r>
            <a:r>
              <a:rPr kumimoji="1" lang="ko-KR" altLang="en-US" sz="1600" dirty="0"/>
              <a:t> 공정은 웨이퍼에 전기적 성질을 부여하는 공정</a:t>
            </a:r>
            <a:endParaRPr kumimoji="1" lang="en-US" altLang="ko-Kore-KR" sz="1600" dirty="0"/>
          </a:p>
          <a:p>
            <a:pPr>
              <a:lnSpc>
                <a:spcPct val="150000"/>
              </a:lnSpc>
            </a:pPr>
            <a:r>
              <a:rPr kumimoji="1" lang="en-US" altLang="ko-Kore-KR" sz="1600" dirty="0"/>
              <a:t>(2)</a:t>
            </a:r>
            <a:r>
              <a:rPr kumimoji="1" lang="ko-KR" altLang="en-US" sz="1600" dirty="0"/>
              <a:t> 이온발생기는 연쇄 반응을 통해 이온을 발생시키는 장비</a:t>
            </a:r>
            <a:endParaRPr kumimoji="1" lang="en-US" altLang="ko-Kore-KR" sz="1600" dirty="0"/>
          </a:p>
          <a:p>
            <a:pPr>
              <a:lnSpc>
                <a:spcPct val="150000"/>
              </a:lnSpc>
            </a:pPr>
            <a:r>
              <a:rPr kumimoji="1" lang="en-US" altLang="ko-Kore-KR" sz="1600" dirty="0"/>
              <a:t>(3)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Flux 90s , Flus 160s</a:t>
            </a:r>
            <a:r>
              <a:rPr kumimoji="1" lang="ko-KR" altLang="en-US" sz="1600" dirty="0"/>
              <a:t>의 과도한 분포는 공정 장비의 원리에서 생기는 자연스러운 과정</a:t>
            </a:r>
            <a:endParaRPr kumimoji="1" lang="en-US" altLang="ko-Kore-KR" sz="16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270F625-609A-5944-B71E-5E4E89893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3" y="2426239"/>
            <a:ext cx="3529012" cy="22287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1D356C-3DD6-E342-8C08-4EF26C8ED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2426239"/>
            <a:ext cx="3200400" cy="231721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49DAA-504B-2044-B0B1-E98A41A51ABF}"/>
              </a:ext>
            </a:extLst>
          </p:cNvPr>
          <p:cNvSpPr/>
          <p:nvPr/>
        </p:nvSpPr>
        <p:spPr>
          <a:xfrm>
            <a:off x="4495799" y="2438966"/>
            <a:ext cx="533401" cy="715714"/>
          </a:xfrm>
          <a:prstGeom prst="rect">
            <a:avLst/>
          </a:prstGeom>
          <a:solidFill>
            <a:srgbClr val="C9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833D8E1-66F4-174D-9F1C-86EE122FE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479" y="2412824"/>
            <a:ext cx="3284967" cy="230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64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2F715AEC-C410-48A7-AD59-A98952EE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69C5EA1-8D30-420F-B72A-75273449D6C8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정제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B489B1FF-435F-4B0F-AE32-0CCD38C85F6D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5" name="Line 10">
              <a:extLst>
                <a:ext uri="{FF2B5EF4-FFF2-40B4-BE49-F238E27FC236}">
                  <a16:creationId xmlns:a16="http://schemas.microsoft.com/office/drawing/2014/main" id="{64878EEC-0698-4DD3-AF6A-6F34D46427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636496D4-EC24-4B15-B156-04BF701B04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ADC537-3272-4812-85A0-DB4BF45E3864}"/>
              </a:ext>
            </a:extLst>
          </p:cNvPr>
          <p:cNvSpPr/>
          <p:nvPr/>
        </p:nvSpPr>
        <p:spPr bwMode="auto">
          <a:xfrm>
            <a:off x="658812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파생 변수 생성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5C683-88E9-4496-951B-9A9ED3B9E2FB}"/>
              </a:ext>
            </a:extLst>
          </p:cNvPr>
          <p:cNvSpPr txBox="1"/>
          <p:nvPr/>
        </p:nvSpPr>
        <p:spPr bwMode="auto">
          <a:xfrm flipH="1">
            <a:off x="658813" y="1964891"/>
            <a:ext cx="352901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path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1A21E5-8EF4-4F9F-A1E2-3430B0018D25}"/>
              </a:ext>
            </a:extLst>
          </p:cNvPr>
          <p:cNvSpPr txBox="1"/>
          <p:nvPr/>
        </p:nvSpPr>
        <p:spPr bwMode="auto">
          <a:xfrm flipH="1">
            <a:off x="8004174" y="1964891"/>
            <a:ext cx="3529013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Edge Error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C6FF7-0729-4E2E-8DCB-BD67D8986BE3}"/>
              </a:ext>
            </a:extLst>
          </p:cNvPr>
          <p:cNvSpPr txBox="1"/>
          <p:nvPr/>
        </p:nvSpPr>
        <p:spPr bwMode="auto">
          <a:xfrm>
            <a:off x="2128764" y="6112414"/>
            <a:ext cx="9404424" cy="5115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0" tIns="72000" rIns="43200" bIns="72000" anchor="ctr"/>
          <a:lstStyle/>
          <a:p>
            <a:pPr marL="900000" lvl="0" indent="-171450" latinLnBrk="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변수들을 조합하여 새로운 파생 변수 생성을 만들어 불량률과의 상관관계 및 모델의 성능을 높임</a:t>
            </a:r>
            <a:endParaRPr kumimoji="1"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AutoShape 448">
            <a:extLst>
              <a:ext uri="{FF2B5EF4-FFF2-40B4-BE49-F238E27FC236}">
                <a16:creationId xmlns:a16="http://schemas.microsoft.com/office/drawing/2014/main" id="{527CD8D2-C942-4A10-9D1B-654B04BA5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112343"/>
            <a:ext cx="1844246" cy="504246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solidFill>
              <a:srgbClr val="2A4677"/>
            </a:solidFill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317295-F8CE-1248-9B8C-64E42B249476}"/>
              </a:ext>
            </a:extLst>
          </p:cNvPr>
          <p:cNvSpPr txBox="1"/>
          <p:nvPr/>
        </p:nvSpPr>
        <p:spPr bwMode="auto">
          <a:xfrm flipH="1">
            <a:off x="4332287" y="1964890"/>
            <a:ext cx="3527425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etching rate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연결선 8">
            <a:extLst>
              <a:ext uri="{FF2B5EF4-FFF2-40B4-BE49-F238E27FC236}">
                <a16:creationId xmlns:a16="http://schemas.microsoft.com/office/drawing/2014/main" id="{14E0B176-D1B3-C74F-BA80-CA7AFE5F626D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38286A9-2A82-5648-8E88-B2E685A17463}"/>
              </a:ext>
            </a:extLst>
          </p:cNvPr>
          <p:cNvSpPr txBox="1"/>
          <p:nvPr/>
        </p:nvSpPr>
        <p:spPr>
          <a:xfrm>
            <a:off x="658812" y="4290463"/>
            <a:ext cx="3595591" cy="1595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Chamber_Num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공통 변수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이용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en-US" altLang="ko-KR" sz="1100" dirty="0"/>
              <a:t>Process</a:t>
            </a:r>
            <a:r>
              <a:rPr lang="ko-KR" altLang="en-US" sz="1100" dirty="0"/>
              <a:t>별 </a:t>
            </a:r>
            <a:r>
              <a:rPr lang="en-US" altLang="ko-KR" sz="1100" dirty="0"/>
              <a:t>Chamber Number, </a:t>
            </a:r>
            <a:r>
              <a:rPr lang="ko-KR" altLang="en-US" sz="1100" dirty="0"/>
              <a:t>현 공정에 총 </a:t>
            </a:r>
            <a:r>
              <a:rPr lang="en-US" altLang="ko-KR" sz="1100" dirty="0"/>
              <a:t>3</a:t>
            </a:r>
            <a:r>
              <a:rPr lang="ko-KR" altLang="en-US" sz="1100" dirty="0"/>
              <a:t>개의 </a:t>
            </a:r>
            <a:r>
              <a:rPr lang="en-US" altLang="ko-KR" sz="1100" dirty="0"/>
              <a:t>Chamber</a:t>
            </a:r>
            <a:r>
              <a:rPr lang="ko-KR" altLang="en-US" sz="1100" dirty="0"/>
              <a:t>가 존재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b="1" i="1" dirty="0"/>
              <a:t>=&gt;</a:t>
            </a:r>
            <a:r>
              <a:rPr lang="ko-KR" altLang="en-US" sz="1100" b="1" i="1" dirty="0"/>
              <a:t> 각 웨이퍼들의 </a:t>
            </a:r>
            <a:r>
              <a:rPr lang="en-US" altLang="ko-KR" sz="1100" b="1" i="1" dirty="0"/>
              <a:t>Chamber Flow</a:t>
            </a:r>
            <a:r>
              <a:rPr lang="ko-KR" altLang="en-US" sz="1100" b="1" i="1" dirty="0" err="1"/>
              <a:t>를</a:t>
            </a:r>
            <a:r>
              <a:rPr lang="ko-KR" altLang="en-US" sz="1100" b="1" i="1" dirty="0"/>
              <a:t> </a:t>
            </a:r>
            <a:r>
              <a:rPr lang="en-US" altLang="ko-KR" sz="1100" b="1" i="1" dirty="0"/>
              <a:t>Path</a:t>
            </a:r>
            <a:r>
              <a:rPr lang="ko-KR" altLang="en-US" sz="1100" b="1" i="1" dirty="0"/>
              <a:t>라는 새로운 파생 변수를 생성하여 최적 경로를 탐색하거나 </a:t>
            </a:r>
            <a:r>
              <a:rPr lang="en-US" altLang="ko-KR" sz="1100" b="1" i="1" dirty="0"/>
              <a:t>Chamber Flow</a:t>
            </a:r>
            <a:r>
              <a:rPr lang="ko-KR" altLang="en-US" sz="1100" b="1" i="1" dirty="0"/>
              <a:t> 별 과부하 확인</a:t>
            </a:r>
          </a:p>
          <a:p>
            <a:pPr>
              <a:lnSpc>
                <a:spcPct val="150000"/>
              </a:lnSpc>
            </a:pPr>
            <a:endParaRPr lang="ko-KR" altLang="en-US" sz="1600" b="1" dirty="0"/>
          </a:p>
          <a:p>
            <a:pPr>
              <a:lnSpc>
                <a:spcPct val="150000"/>
              </a:lnSpc>
            </a:pPr>
            <a:endParaRPr kumimoji="1" lang="en-US" altLang="ko-Kore-KR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3143FA-ED06-774F-88A0-FD4E256D0DA0}"/>
              </a:ext>
            </a:extLst>
          </p:cNvPr>
          <p:cNvSpPr txBox="1"/>
          <p:nvPr/>
        </p:nvSpPr>
        <p:spPr>
          <a:xfrm>
            <a:off x="801741" y="870702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기존 데이터 칼럼의 변수 특성을 고려하여 새로운 파생 변수를 생성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F67C8F-4A76-EB4D-A0C3-D886134BC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2" y="2415840"/>
            <a:ext cx="3595591" cy="18246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F00647A-A37F-5F46-B5AA-F0C0B234B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581" y="2372442"/>
            <a:ext cx="3044837" cy="19957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6945F0C-584B-5C48-9A78-50555EC84AEB}"/>
              </a:ext>
            </a:extLst>
          </p:cNvPr>
          <p:cNvSpPr txBox="1"/>
          <p:nvPr/>
        </p:nvSpPr>
        <p:spPr>
          <a:xfrm>
            <a:off x="4573581" y="4290463"/>
            <a:ext cx="3286131" cy="1595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Thin Film (PR, </a:t>
            </a:r>
            <a:r>
              <a:rPr lang="ko-KR" altLang="en-US" sz="11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산화막</a:t>
            </a:r>
            <a:r>
              <a:rPr lang="ko-KR" altLang="en-US" sz="11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제거 깊이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1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</a:t>
            </a:r>
            <a:endParaRPr lang="en-US" altLang="ko-KR" sz="11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en-US" altLang="ko-KR" sz="1100" dirty="0"/>
              <a:t>Etching </a:t>
            </a:r>
            <a:r>
              <a:rPr lang="ko-KR" altLang="en-US" sz="1100" dirty="0"/>
              <a:t>실시 </a:t>
            </a:r>
            <a:r>
              <a:rPr lang="en-US" altLang="ko-KR" sz="1100" dirty="0"/>
              <a:t>(10~40)</a:t>
            </a:r>
            <a:r>
              <a:rPr lang="ko-KR" altLang="en-US" sz="1100" dirty="0"/>
              <a:t>분 후 </a:t>
            </a:r>
            <a:r>
              <a:rPr lang="en-US" altLang="ko-KR" sz="1100" dirty="0"/>
              <a:t>Thin Film </a:t>
            </a:r>
            <a:r>
              <a:rPr lang="ko-KR" altLang="en-US" sz="1100" dirty="0"/>
              <a:t>두께 </a:t>
            </a:r>
            <a:r>
              <a:rPr lang="en-US" altLang="ko-KR" sz="1100" dirty="0"/>
              <a:t>[nm]</a:t>
            </a:r>
            <a:endParaRPr lang="ko-KR" altLang="en-US" sz="1100" dirty="0"/>
          </a:p>
          <a:p>
            <a:pPr>
              <a:lnSpc>
                <a:spcPct val="150000"/>
              </a:lnSpc>
            </a:pPr>
            <a:r>
              <a:rPr lang="en-US" altLang="ko-KR" sz="1100" b="1" i="1" dirty="0"/>
              <a:t>=&gt;</a:t>
            </a:r>
            <a:r>
              <a:rPr lang="ko-KR" altLang="en-US" sz="1100" b="1" i="1" dirty="0"/>
              <a:t> </a:t>
            </a:r>
            <a:r>
              <a:rPr lang="en-US" altLang="ko-KR" sz="1100" b="1" i="1" dirty="0"/>
              <a:t>Etching</a:t>
            </a:r>
            <a:r>
              <a:rPr lang="ko-KR" altLang="en-US" sz="1100" b="1" i="1" dirty="0"/>
              <a:t> 공정을 통해 </a:t>
            </a:r>
            <a:r>
              <a:rPr lang="ko-KR" altLang="en-US" sz="1100" b="1" i="1" dirty="0" err="1"/>
              <a:t>단위시간</a:t>
            </a:r>
            <a:r>
              <a:rPr lang="ko-KR" altLang="en-US" sz="1100" b="1" i="1" dirty="0"/>
              <a:t> 당 </a:t>
            </a:r>
            <a:r>
              <a:rPr lang="en-US" altLang="ko-KR" sz="1100" b="1" i="1" dirty="0"/>
              <a:t>etching </a:t>
            </a:r>
            <a:br>
              <a:rPr lang="en-US" altLang="ko-KR" sz="1100" b="1" i="1" dirty="0"/>
            </a:br>
            <a:r>
              <a:rPr lang="ko-KR" altLang="en-US" sz="1100" b="1" i="1" dirty="0"/>
              <a:t>속도를 </a:t>
            </a:r>
            <a:r>
              <a:rPr lang="ko-KR" altLang="en-US" sz="1100" b="1" i="1" dirty="0" err="1"/>
              <a:t>측졍하여</a:t>
            </a:r>
            <a:r>
              <a:rPr lang="ko-KR" altLang="en-US" sz="1100" b="1" i="1" dirty="0"/>
              <a:t> </a:t>
            </a:r>
            <a:r>
              <a:rPr lang="en-US" altLang="ko-KR" sz="1100" b="1" i="1" dirty="0"/>
              <a:t>Etching Rate</a:t>
            </a:r>
            <a:r>
              <a:rPr lang="ko-KR" altLang="en-US" sz="1100" b="1" i="1" dirty="0"/>
              <a:t>라는 새로운 변수로 정의하고</a:t>
            </a:r>
            <a:r>
              <a:rPr lang="en-US" altLang="ko-KR" sz="1100" b="1" i="1" dirty="0"/>
              <a:t>,</a:t>
            </a:r>
            <a:r>
              <a:rPr lang="ko-KR" altLang="en-US" sz="1100" b="1" i="1" dirty="0"/>
              <a:t> 제거되는 속도와 불량률과의 관계를 확인</a:t>
            </a:r>
          </a:p>
          <a:p>
            <a:pPr>
              <a:lnSpc>
                <a:spcPct val="150000"/>
              </a:lnSpc>
            </a:pPr>
            <a:endParaRPr lang="ko-KR" altLang="en-US" sz="1600" b="1" dirty="0"/>
          </a:p>
          <a:p>
            <a:pPr>
              <a:lnSpc>
                <a:spcPct val="150000"/>
              </a:lnSpc>
            </a:pPr>
            <a:endParaRPr kumimoji="1" lang="en-US" altLang="ko-Kore-KR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70C8B5-5BC0-924F-9582-0A85FBCFC3C3}"/>
              </a:ext>
            </a:extLst>
          </p:cNvPr>
          <p:cNvSpPr txBox="1"/>
          <p:nvPr/>
        </p:nvSpPr>
        <p:spPr>
          <a:xfrm>
            <a:off x="8004174" y="4290462"/>
            <a:ext cx="3523152" cy="1595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Waper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Map</a:t>
            </a:r>
            <a:r>
              <a:rPr lang="ko-KR" altLang="en-US" sz="11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</a:t>
            </a:r>
            <a:endParaRPr lang="ko-KR" altLang="en-US" sz="1100" dirty="0"/>
          </a:p>
          <a:p>
            <a:pPr>
              <a:lnSpc>
                <a:spcPct val="150000"/>
              </a:lnSpc>
            </a:pPr>
            <a:r>
              <a:rPr lang="en-US" altLang="ko-KR" sz="1100" b="1" i="1" dirty="0"/>
              <a:t>=&gt;</a:t>
            </a:r>
            <a:r>
              <a:rPr lang="ko-KR" altLang="en-US" sz="1100" b="1" i="1" dirty="0"/>
              <a:t> 반도체의 웨이퍼는 가장자리일수록 구조물에 가해지는 스트레스가 강해 웨이퍼가 휘어지는 </a:t>
            </a:r>
            <a:r>
              <a:rPr lang="en-US" altLang="ko-KR" sz="1100" b="1" i="1" dirty="0"/>
              <a:t>warpage</a:t>
            </a:r>
            <a:r>
              <a:rPr lang="ko-KR" altLang="en-US" sz="1100" b="1" i="1" dirty="0"/>
              <a:t> 현상이 일어난다</a:t>
            </a:r>
            <a:r>
              <a:rPr lang="en-US" altLang="ko-KR" sz="1100" b="1" i="1" dirty="0"/>
              <a:t>.</a:t>
            </a:r>
            <a:r>
              <a:rPr lang="ko-KR" altLang="en-US" sz="1100" b="1" i="1" dirty="0"/>
              <a:t> 따라서</a:t>
            </a:r>
            <a:r>
              <a:rPr lang="en-US" altLang="ko-KR" sz="1100" b="1" i="1" dirty="0"/>
              <a:t>,</a:t>
            </a:r>
            <a:r>
              <a:rPr lang="ko-KR" altLang="en-US" sz="1100" b="1" i="1" dirty="0"/>
              <a:t> 불량률과의 관계가 있다고 판단하여 이를 규명하기 위해 </a:t>
            </a:r>
            <a:r>
              <a:rPr lang="en-US" altLang="ko-KR" sz="1100" b="1" i="1" dirty="0"/>
              <a:t>Edge</a:t>
            </a:r>
            <a:r>
              <a:rPr lang="ko-KR" altLang="en-US" sz="1100" b="1" i="1" dirty="0"/>
              <a:t>와 </a:t>
            </a:r>
            <a:r>
              <a:rPr lang="en-US" altLang="ko-KR" sz="1100" b="1" i="1" dirty="0"/>
              <a:t>Center</a:t>
            </a:r>
            <a:r>
              <a:rPr lang="ko-KR" altLang="en-US" sz="1100" b="1" i="1" dirty="0" err="1"/>
              <a:t>를</a:t>
            </a:r>
            <a:r>
              <a:rPr lang="ko-KR" altLang="en-US" sz="1100" b="1" i="1" dirty="0"/>
              <a:t> 구분하여 분석할 예정  </a:t>
            </a:r>
          </a:p>
          <a:p>
            <a:pPr>
              <a:lnSpc>
                <a:spcPct val="150000"/>
              </a:lnSpc>
            </a:pPr>
            <a:endParaRPr lang="ko-KR" altLang="en-US" sz="1600" b="1" dirty="0"/>
          </a:p>
          <a:p>
            <a:pPr>
              <a:lnSpc>
                <a:spcPct val="150000"/>
              </a:lnSpc>
            </a:pPr>
            <a:endParaRPr kumimoji="1" lang="en-US" altLang="ko-Kore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9217F5-FEED-C04F-920F-DECAB4F3E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90" y="2415840"/>
            <a:ext cx="2950361" cy="19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78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096592" y="2929112"/>
            <a:ext cx="4042490" cy="38472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Part Ⅳ. </a:t>
            </a:r>
            <a:r>
              <a:rPr lang="ko-KR" altLang="en-US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621703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계획 수립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2" y="740070"/>
            <a:ext cx="1070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공정 최적화 및 </a:t>
            </a:r>
            <a:r>
              <a:rPr lang="ko-KR" altLang="en-US" sz="1600" b="1" dirty="0" err="1"/>
              <a:t>수율</a:t>
            </a:r>
            <a:r>
              <a:rPr lang="ko-KR" altLang="en-US" sz="1600" b="1" dirty="0"/>
              <a:t> 극대화를 위해 필요한 분석 기법과 분석 내용을 명확히 함으로써 분석작업의 일관성 유지 및 효율성 상승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F14D5A-27AC-4976-8B54-82D9AC5C0458}"/>
              </a:ext>
            </a:extLst>
          </p:cNvPr>
          <p:cNvSpPr/>
          <p:nvPr/>
        </p:nvSpPr>
        <p:spPr bwMode="auto">
          <a:xfrm>
            <a:off x="658813" y="1557338"/>
            <a:ext cx="1403668" cy="66008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분석구분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0536DF-CD1E-4D24-B705-F6AEA1186812}"/>
              </a:ext>
            </a:extLst>
          </p:cNvPr>
          <p:cNvSpPr/>
          <p:nvPr/>
        </p:nvSpPr>
        <p:spPr bwMode="auto">
          <a:xfrm>
            <a:off x="2152333" y="1557338"/>
            <a:ext cx="1403668" cy="66008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390A98-2C00-4049-8ABA-04FC2C334997}"/>
              </a:ext>
            </a:extLst>
          </p:cNvPr>
          <p:cNvSpPr/>
          <p:nvPr/>
        </p:nvSpPr>
        <p:spPr bwMode="auto">
          <a:xfrm>
            <a:off x="3645853" y="1897381"/>
            <a:ext cx="1403668" cy="32003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방법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7D4FE6-6E61-421B-B942-33719666F614}"/>
              </a:ext>
            </a:extLst>
          </p:cNvPr>
          <p:cNvSpPr/>
          <p:nvPr/>
        </p:nvSpPr>
        <p:spPr bwMode="auto">
          <a:xfrm>
            <a:off x="5139373" y="1897381"/>
            <a:ext cx="6393814" cy="3200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내용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F639F7-5022-4DD2-8ACC-D1CC4269D188}"/>
              </a:ext>
            </a:extLst>
          </p:cNvPr>
          <p:cNvSpPr/>
          <p:nvPr/>
        </p:nvSpPr>
        <p:spPr bwMode="auto">
          <a:xfrm>
            <a:off x="3645853" y="1560798"/>
            <a:ext cx="7887334" cy="3200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계획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3C40D9-7A53-4610-8CDA-7D7334E75FBD}"/>
              </a:ext>
            </a:extLst>
          </p:cNvPr>
          <p:cNvSpPr txBox="1"/>
          <p:nvPr/>
        </p:nvSpPr>
        <p:spPr bwMode="auto">
          <a:xfrm flipH="1">
            <a:off x="658813" y="2308860"/>
            <a:ext cx="1403668" cy="212504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path 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ko-KR" altLang="en-US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부하율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C12855-525B-4A49-9EA5-3A013C7BBEA2}"/>
              </a:ext>
            </a:extLst>
          </p:cNvPr>
          <p:cNvSpPr txBox="1"/>
          <p:nvPr/>
        </p:nvSpPr>
        <p:spPr bwMode="auto">
          <a:xfrm flipH="1">
            <a:off x="658813" y="4525347"/>
            <a:ext cx="1403668" cy="212504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단위 별 주요인자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CAB789-C097-4D7C-9DFD-8E4FAC89CB04}"/>
              </a:ext>
            </a:extLst>
          </p:cNvPr>
          <p:cNvSpPr txBox="1"/>
          <p:nvPr/>
        </p:nvSpPr>
        <p:spPr bwMode="auto">
          <a:xfrm flipH="1">
            <a:off x="2152333" y="2308859"/>
            <a:ext cx="1403668" cy="50814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 공정 확인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4A281B-6482-453B-B1AF-5629217992F7}"/>
              </a:ext>
            </a:extLst>
          </p:cNvPr>
          <p:cNvSpPr txBox="1"/>
          <p:nvPr/>
        </p:nvSpPr>
        <p:spPr bwMode="auto">
          <a:xfrm flipH="1">
            <a:off x="3645853" y="2308859"/>
            <a:ext cx="1403668" cy="513825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B99E57-DCED-4E3A-B2C2-7996E1049C9C}"/>
              </a:ext>
            </a:extLst>
          </p:cNvPr>
          <p:cNvSpPr txBox="1"/>
          <p:nvPr/>
        </p:nvSpPr>
        <p:spPr bwMode="auto">
          <a:xfrm flipH="1">
            <a:off x="2152333" y="2879247"/>
            <a:ext cx="1403668" cy="50814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부하 현황 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9FB406-6A95-4596-8267-F3168772D599}"/>
              </a:ext>
            </a:extLst>
          </p:cNvPr>
          <p:cNvSpPr txBox="1"/>
          <p:nvPr/>
        </p:nvSpPr>
        <p:spPr bwMode="auto">
          <a:xfrm flipH="1">
            <a:off x="3645853" y="2879247"/>
            <a:ext cx="1403668" cy="502457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Barplot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EF25C2-0182-401E-88AC-166C53F80BCE}"/>
              </a:ext>
            </a:extLst>
          </p:cNvPr>
          <p:cNvSpPr txBox="1"/>
          <p:nvPr/>
        </p:nvSpPr>
        <p:spPr bwMode="auto">
          <a:xfrm flipH="1">
            <a:off x="2152333" y="3478829"/>
            <a:ext cx="1403668" cy="9550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안정공정</a:t>
            </a:r>
            <a:endParaRPr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 비교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7A52F1-85E9-4A00-8EC6-DBB8387CA191}"/>
              </a:ext>
            </a:extLst>
          </p:cNvPr>
          <p:cNvSpPr txBox="1"/>
          <p:nvPr/>
        </p:nvSpPr>
        <p:spPr bwMode="auto">
          <a:xfrm flipH="1">
            <a:off x="3645853" y="3473144"/>
            <a:ext cx="1403668" cy="463887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Boxplot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06712-E7A7-4F96-A3A8-1CF8ACEF4612}"/>
              </a:ext>
            </a:extLst>
          </p:cNvPr>
          <p:cNvSpPr txBox="1"/>
          <p:nvPr/>
        </p:nvSpPr>
        <p:spPr bwMode="auto">
          <a:xfrm flipH="1">
            <a:off x="3645853" y="3970020"/>
            <a:ext cx="1403668" cy="463887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Welch`s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t-test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16CF0-943F-4F56-8246-1964D4D9B065}"/>
              </a:ext>
            </a:extLst>
          </p:cNvPr>
          <p:cNvSpPr txBox="1"/>
          <p:nvPr/>
        </p:nvSpPr>
        <p:spPr bwMode="auto">
          <a:xfrm flipH="1">
            <a:off x="5139372" y="2314544"/>
            <a:ext cx="6393815" cy="48786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path 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관리도 확인을 통한 안정적인 공정과 불안정한 공정 확인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F3CD7E-C427-4117-906D-7333D7D16DB7}"/>
              </a:ext>
            </a:extLst>
          </p:cNvPr>
          <p:cNvSpPr txBox="1"/>
          <p:nvPr/>
        </p:nvSpPr>
        <p:spPr bwMode="auto">
          <a:xfrm flipH="1">
            <a:off x="5139371" y="2880360"/>
            <a:ext cx="6393815" cy="501344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path 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부하 현황 및 추세 확인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A37676-5C96-4A61-B0A1-11A54C87F06C}"/>
              </a:ext>
            </a:extLst>
          </p:cNvPr>
          <p:cNvSpPr txBox="1"/>
          <p:nvPr/>
        </p:nvSpPr>
        <p:spPr bwMode="auto">
          <a:xfrm flipH="1">
            <a:off x="5139370" y="3474540"/>
            <a:ext cx="6393815" cy="454871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이상공정과 안정공정 그룹 간 불량개수 평균 차이를 시각화를 통해 확인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503F35-68DF-4E6F-BD13-6E1B3D2E3AD2}"/>
              </a:ext>
            </a:extLst>
          </p:cNvPr>
          <p:cNvSpPr txBox="1"/>
          <p:nvPr/>
        </p:nvSpPr>
        <p:spPr bwMode="auto">
          <a:xfrm flipH="1">
            <a:off x="5139371" y="3982751"/>
            <a:ext cx="6393815" cy="454871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이상공정과 안정공정 그룹 간 불량개수 평균 차이를 통계적으로 검정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2E3BC4-6CBC-4C52-AB47-E9BF3C38F2D1}"/>
              </a:ext>
            </a:extLst>
          </p:cNvPr>
          <p:cNvSpPr txBox="1"/>
          <p:nvPr/>
        </p:nvSpPr>
        <p:spPr bwMode="auto">
          <a:xfrm flipH="1">
            <a:off x="2152333" y="4525347"/>
            <a:ext cx="1403668" cy="212504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불량률에 미치는 주요 인자 도출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20EF4B-F8AB-4ED0-821C-4E9E4BE2F39F}"/>
              </a:ext>
            </a:extLst>
          </p:cNvPr>
          <p:cNvSpPr txBox="1"/>
          <p:nvPr/>
        </p:nvSpPr>
        <p:spPr bwMode="auto">
          <a:xfrm flipH="1">
            <a:off x="5139366" y="4893042"/>
            <a:ext cx="3136529" cy="1765308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marL="285750" indent="-28575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 개수에 영향을 미치는 주요인자 확인 및 불량 개수 예측</a:t>
            </a:r>
            <a:endParaRPr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5925D4-A979-4C2D-9CE0-8432A544B7C0}"/>
              </a:ext>
            </a:extLst>
          </p:cNvPr>
          <p:cNvSpPr txBox="1"/>
          <p:nvPr/>
        </p:nvSpPr>
        <p:spPr bwMode="auto">
          <a:xfrm flipH="1">
            <a:off x="3645853" y="4525347"/>
            <a:ext cx="1403668" cy="602238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Linear/Logistic</a:t>
            </a:r>
          </a:p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Regression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CAE190-F60E-46E1-B8A9-EA397B796704}"/>
              </a:ext>
            </a:extLst>
          </p:cNvPr>
          <p:cNvSpPr txBox="1"/>
          <p:nvPr/>
        </p:nvSpPr>
        <p:spPr bwMode="auto">
          <a:xfrm flipH="1">
            <a:off x="3645853" y="5194013"/>
            <a:ext cx="1403668" cy="406271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Decision Tree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8C9260-2C11-449C-8023-ACEBD9D43BCF}"/>
              </a:ext>
            </a:extLst>
          </p:cNvPr>
          <p:cNvSpPr txBox="1"/>
          <p:nvPr/>
        </p:nvSpPr>
        <p:spPr bwMode="auto">
          <a:xfrm flipH="1">
            <a:off x="3645853" y="5666712"/>
            <a:ext cx="1403668" cy="406271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Forest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CC3698-ACB5-4445-AB55-EC944FBF8897}"/>
              </a:ext>
            </a:extLst>
          </p:cNvPr>
          <p:cNvSpPr txBox="1"/>
          <p:nvPr/>
        </p:nvSpPr>
        <p:spPr bwMode="auto">
          <a:xfrm flipH="1">
            <a:off x="3645853" y="6139410"/>
            <a:ext cx="1403668" cy="51894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Gradient </a:t>
            </a:r>
            <a:r>
              <a:rPr lang="en-US" altLang="ko-KR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Boosing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04E0AB-5272-45C7-BF4F-D35504C3B935}"/>
              </a:ext>
            </a:extLst>
          </p:cNvPr>
          <p:cNvSpPr txBox="1"/>
          <p:nvPr/>
        </p:nvSpPr>
        <p:spPr bwMode="auto">
          <a:xfrm flipH="1">
            <a:off x="8396655" y="4893042"/>
            <a:ext cx="3136529" cy="1765308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marL="285750" indent="-28575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웨이퍼 불량에 영향을 미치는 주요인자 확인 및 불량 확률 확인</a:t>
            </a:r>
            <a:endParaRPr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A8C8F9-F384-4AAD-AE96-D0D3081F537B}"/>
              </a:ext>
            </a:extLst>
          </p:cNvPr>
          <p:cNvSpPr txBox="1"/>
          <p:nvPr/>
        </p:nvSpPr>
        <p:spPr bwMode="auto">
          <a:xfrm flipH="1">
            <a:off x="5139365" y="4525347"/>
            <a:ext cx="3136529" cy="31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Prediction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756D92-061F-45F7-A7B1-B08140A653DB}"/>
              </a:ext>
            </a:extLst>
          </p:cNvPr>
          <p:cNvSpPr txBox="1"/>
          <p:nvPr/>
        </p:nvSpPr>
        <p:spPr bwMode="auto">
          <a:xfrm flipH="1">
            <a:off x="8396659" y="4525347"/>
            <a:ext cx="3136529" cy="31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Classification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968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계획 수립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2" y="740070"/>
            <a:ext cx="1070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공정 최적화 및 </a:t>
            </a:r>
            <a:r>
              <a:rPr lang="ko-KR" altLang="en-US" sz="1600" b="1" dirty="0" err="1"/>
              <a:t>수율</a:t>
            </a:r>
            <a:r>
              <a:rPr lang="ko-KR" altLang="en-US" sz="1600" b="1" dirty="0"/>
              <a:t> 극대화를 위해 필요한 분석 기법과 분석 내용을 명확히 함으로써 분석작업의 일관성 유지 및 효율성 상승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F14D5A-27AC-4976-8B54-82D9AC5C0458}"/>
              </a:ext>
            </a:extLst>
          </p:cNvPr>
          <p:cNvSpPr/>
          <p:nvPr/>
        </p:nvSpPr>
        <p:spPr bwMode="auto">
          <a:xfrm>
            <a:off x="658813" y="1557338"/>
            <a:ext cx="1403668" cy="66008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분석구분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0536DF-CD1E-4D24-B705-F6AEA1186812}"/>
              </a:ext>
            </a:extLst>
          </p:cNvPr>
          <p:cNvSpPr/>
          <p:nvPr/>
        </p:nvSpPr>
        <p:spPr bwMode="auto">
          <a:xfrm>
            <a:off x="2152333" y="1557338"/>
            <a:ext cx="1403668" cy="66008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390A98-2C00-4049-8ABA-04FC2C334997}"/>
              </a:ext>
            </a:extLst>
          </p:cNvPr>
          <p:cNvSpPr/>
          <p:nvPr/>
        </p:nvSpPr>
        <p:spPr bwMode="auto">
          <a:xfrm>
            <a:off x="3645853" y="1897381"/>
            <a:ext cx="1403668" cy="32003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방법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7D4FE6-6E61-421B-B942-33719666F614}"/>
              </a:ext>
            </a:extLst>
          </p:cNvPr>
          <p:cNvSpPr/>
          <p:nvPr/>
        </p:nvSpPr>
        <p:spPr bwMode="auto">
          <a:xfrm>
            <a:off x="5139373" y="1897381"/>
            <a:ext cx="6393814" cy="3200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내용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F639F7-5022-4DD2-8ACC-D1CC4269D188}"/>
              </a:ext>
            </a:extLst>
          </p:cNvPr>
          <p:cNvSpPr/>
          <p:nvPr/>
        </p:nvSpPr>
        <p:spPr bwMode="auto">
          <a:xfrm>
            <a:off x="3645853" y="1560798"/>
            <a:ext cx="7887334" cy="3200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계획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3C40D9-7A53-4610-8CDA-7D7334E75FBD}"/>
              </a:ext>
            </a:extLst>
          </p:cNvPr>
          <p:cNvSpPr txBox="1"/>
          <p:nvPr/>
        </p:nvSpPr>
        <p:spPr bwMode="auto">
          <a:xfrm flipH="1">
            <a:off x="658813" y="2308860"/>
            <a:ext cx="1403668" cy="212504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path 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ko-KR" altLang="en-US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부하율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C12855-525B-4A49-9EA5-3A013C7BBEA2}"/>
              </a:ext>
            </a:extLst>
          </p:cNvPr>
          <p:cNvSpPr txBox="1"/>
          <p:nvPr/>
        </p:nvSpPr>
        <p:spPr bwMode="auto">
          <a:xfrm flipH="1">
            <a:off x="658813" y="4525347"/>
            <a:ext cx="1403668" cy="212504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단위 별 주요인자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CAB789-C097-4D7C-9DFD-8E4FAC89CB04}"/>
              </a:ext>
            </a:extLst>
          </p:cNvPr>
          <p:cNvSpPr txBox="1"/>
          <p:nvPr/>
        </p:nvSpPr>
        <p:spPr bwMode="auto">
          <a:xfrm flipH="1">
            <a:off x="2152333" y="2308859"/>
            <a:ext cx="1403668" cy="50814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 공정 확인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4A281B-6482-453B-B1AF-5629217992F7}"/>
              </a:ext>
            </a:extLst>
          </p:cNvPr>
          <p:cNvSpPr txBox="1"/>
          <p:nvPr/>
        </p:nvSpPr>
        <p:spPr bwMode="auto">
          <a:xfrm flipH="1">
            <a:off x="3645853" y="2308859"/>
            <a:ext cx="1403668" cy="513825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B99E57-DCED-4E3A-B2C2-7996E1049C9C}"/>
              </a:ext>
            </a:extLst>
          </p:cNvPr>
          <p:cNvSpPr txBox="1"/>
          <p:nvPr/>
        </p:nvSpPr>
        <p:spPr bwMode="auto">
          <a:xfrm flipH="1">
            <a:off x="2152333" y="2879247"/>
            <a:ext cx="1403668" cy="50814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부하 현황 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9FB406-6A95-4596-8267-F3168772D599}"/>
              </a:ext>
            </a:extLst>
          </p:cNvPr>
          <p:cNvSpPr txBox="1"/>
          <p:nvPr/>
        </p:nvSpPr>
        <p:spPr bwMode="auto">
          <a:xfrm flipH="1">
            <a:off x="3645853" y="2879247"/>
            <a:ext cx="1403668" cy="502457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Barplot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EF25C2-0182-401E-88AC-166C53F80BCE}"/>
              </a:ext>
            </a:extLst>
          </p:cNvPr>
          <p:cNvSpPr txBox="1"/>
          <p:nvPr/>
        </p:nvSpPr>
        <p:spPr bwMode="auto">
          <a:xfrm flipH="1">
            <a:off x="2152333" y="3478829"/>
            <a:ext cx="1403668" cy="9550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 공정 별 불량개수 평균 확인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7A52F1-85E9-4A00-8EC6-DBB8387CA191}"/>
              </a:ext>
            </a:extLst>
          </p:cNvPr>
          <p:cNvSpPr txBox="1"/>
          <p:nvPr/>
        </p:nvSpPr>
        <p:spPr bwMode="auto">
          <a:xfrm flipH="1">
            <a:off x="3645853" y="3473144"/>
            <a:ext cx="1403668" cy="463887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Boxplot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06712-E7A7-4F96-A3A8-1CF8ACEF4612}"/>
              </a:ext>
            </a:extLst>
          </p:cNvPr>
          <p:cNvSpPr txBox="1"/>
          <p:nvPr/>
        </p:nvSpPr>
        <p:spPr bwMode="auto">
          <a:xfrm flipH="1">
            <a:off x="3645853" y="3970020"/>
            <a:ext cx="1403668" cy="463887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Welch`s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t-test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16CF0-943F-4F56-8246-1964D4D9B065}"/>
              </a:ext>
            </a:extLst>
          </p:cNvPr>
          <p:cNvSpPr txBox="1"/>
          <p:nvPr/>
        </p:nvSpPr>
        <p:spPr bwMode="auto">
          <a:xfrm flipH="1">
            <a:off x="5139372" y="2314544"/>
            <a:ext cx="6393815" cy="48786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path 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관리도 확인을 통한 안정적인 공정과 불안정한 공정 확인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F3CD7E-C427-4117-906D-7333D7D16DB7}"/>
              </a:ext>
            </a:extLst>
          </p:cNvPr>
          <p:cNvSpPr txBox="1"/>
          <p:nvPr/>
        </p:nvSpPr>
        <p:spPr bwMode="auto">
          <a:xfrm flipH="1">
            <a:off x="5139371" y="2880360"/>
            <a:ext cx="6393815" cy="501344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path 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부하 현황 및 추세 확인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A37676-5C96-4A61-B0A1-11A54C87F06C}"/>
              </a:ext>
            </a:extLst>
          </p:cNvPr>
          <p:cNvSpPr txBox="1"/>
          <p:nvPr/>
        </p:nvSpPr>
        <p:spPr bwMode="auto">
          <a:xfrm flipH="1">
            <a:off x="5139370" y="3474540"/>
            <a:ext cx="6393815" cy="454871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이상공정과 안정공정 그룹 간 불량개수 평균 차이를 시각화를 통해 확인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503F35-68DF-4E6F-BD13-6E1B3D2E3AD2}"/>
              </a:ext>
            </a:extLst>
          </p:cNvPr>
          <p:cNvSpPr txBox="1"/>
          <p:nvPr/>
        </p:nvSpPr>
        <p:spPr bwMode="auto">
          <a:xfrm flipH="1">
            <a:off x="5139371" y="3982751"/>
            <a:ext cx="6393815" cy="454871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이상공정과 안정공정 그룹 간 불량개수 평균 차이를 통계적으로 검정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2E3BC4-6CBC-4C52-AB47-E9BF3C38F2D1}"/>
              </a:ext>
            </a:extLst>
          </p:cNvPr>
          <p:cNvSpPr txBox="1"/>
          <p:nvPr/>
        </p:nvSpPr>
        <p:spPr bwMode="auto">
          <a:xfrm flipH="1">
            <a:off x="2152333" y="4525347"/>
            <a:ext cx="1403668" cy="212504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실리콘 웨이퍼 단위 불량 예측 및 분류모델 개발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20EF4B-F8AB-4ED0-821C-4E9E4BE2F39F}"/>
              </a:ext>
            </a:extLst>
          </p:cNvPr>
          <p:cNvSpPr txBox="1"/>
          <p:nvPr/>
        </p:nvSpPr>
        <p:spPr bwMode="auto">
          <a:xfrm flipH="1">
            <a:off x="5139366" y="4893042"/>
            <a:ext cx="3136529" cy="1765308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marL="285750" indent="-28575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실리콘 웨이퍼 불량에 영향을 미치는 주요인자 확인 및 불량 개수 예측</a:t>
            </a:r>
            <a:endParaRPr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수율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극대화를 통한 제조 경쟁력 강화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5925D4-A979-4C2D-9CE0-8432A544B7C0}"/>
              </a:ext>
            </a:extLst>
          </p:cNvPr>
          <p:cNvSpPr txBox="1"/>
          <p:nvPr/>
        </p:nvSpPr>
        <p:spPr bwMode="auto">
          <a:xfrm flipH="1">
            <a:off x="3645853" y="4525347"/>
            <a:ext cx="1403668" cy="602238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Linear/Logistic</a:t>
            </a:r>
          </a:p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Regression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CAE190-F60E-46E1-B8A9-EA397B796704}"/>
              </a:ext>
            </a:extLst>
          </p:cNvPr>
          <p:cNvSpPr txBox="1"/>
          <p:nvPr/>
        </p:nvSpPr>
        <p:spPr bwMode="auto">
          <a:xfrm flipH="1">
            <a:off x="3645853" y="5194013"/>
            <a:ext cx="1403668" cy="406271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Decision Tree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8C9260-2C11-449C-8023-ACEBD9D43BCF}"/>
              </a:ext>
            </a:extLst>
          </p:cNvPr>
          <p:cNvSpPr txBox="1"/>
          <p:nvPr/>
        </p:nvSpPr>
        <p:spPr bwMode="auto">
          <a:xfrm flipH="1">
            <a:off x="3645853" y="5666712"/>
            <a:ext cx="1403668" cy="406271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Forest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CC3698-ACB5-4445-AB55-EC944FBF8897}"/>
              </a:ext>
            </a:extLst>
          </p:cNvPr>
          <p:cNvSpPr txBox="1"/>
          <p:nvPr/>
        </p:nvSpPr>
        <p:spPr bwMode="auto">
          <a:xfrm flipH="1">
            <a:off x="3645853" y="6139410"/>
            <a:ext cx="1403668" cy="51894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Gradient </a:t>
            </a:r>
            <a:r>
              <a:rPr lang="en-US" altLang="ko-KR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Boosing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04E0AB-5272-45C7-BF4F-D35504C3B935}"/>
              </a:ext>
            </a:extLst>
          </p:cNvPr>
          <p:cNvSpPr txBox="1"/>
          <p:nvPr/>
        </p:nvSpPr>
        <p:spPr bwMode="auto">
          <a:xfrm flipH="1">
            <a:off x="8396655" y="4893042"/>
            <a:ext cx="3136529" cy="1765308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marL="285750" indent="-28575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실리콘 웨이퍼 불량에 영향을 미치는 주요인자 확인 및 실시간 불량 확률 확인</a:t>
            </a:r>
            <a:endParaRPr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 개수가 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넘어가는 웨이퍼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폐기하여 양품 생산성 증대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A8C8F9-F384-4AAD-AE96-D0D3081F537B}"/>
              </a:ext>
            </a:extLst>
          </p:cNvPr>
          <p:cNvSpPr txBox="1"/>
          <p:nvPr/>
        </p:nvSpPr>
        <p:spPr bwMode="auto">
          <a:xfrm flipH="1">
            <a:off x="5139365" y="4525347"/>
            <a:ext cx="3136529" cy="31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Prediction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756D92-061F-45F7-A7B1-B08140A653DB}"/>
              </a:ext>
            </a:extLst>
          </p:cNvPr>
          <p:cNvSpPr txBox="1"/>
          <p:nvPr/>
        </p:nvSpPr>
        <p:spPr bwMode="auto">
          <a:xfrm flipH="1">
            <a:off x="8396659" y="4525347"/>
            <a:ext cx="3136529" cy="31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Classification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10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공정 </a:t>
            </a:r>
            <a:r>
              <a:rPr lang="en-US" altLang="ko-KR" sz="1600" b="1" dirty="0"/>
              <a:t>path</a:t>
            </a:r>
            <a:r>
              <a:rPr lang="ko-KR" altLang="en-US" sz="1600" b="1" dirty="0"/>
              <a:t> 별 공정 최적화 및 생산성 증대를 위한 부하 여부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B5672-3EF3-4999-AA63-422FD3C35A8D}"/>
              </a:ext>
            </a:extLst>
          </p:cNvPr>
          <p:cNvSpPr txBox="1"/>
          <p:nvPr/>
        </p:nvSpPr>
        <p:spPr bwMode="auto">
          <a:xfrm>
            <a:off x="2138095" y="6092826"/>
            <a:ext cx="9395093" cy="54088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C</a:t>
            </a: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관리도 확인 결과 공정 </a:t>
            </a: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path</a:t>
            </a: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에 따라 안정된 공정과 불안정한 공정이 존재</a:t>
            </a:r>
            <a:endParaRPr kumimoji="1" lang="ko-Kore-KR" altLang="en-US" sz="16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5" name="AutoShape 448">
            <a:extLst>
              <a:ext uri="{FF2B5EF4-FFF2-40B4-BE49-F238E27FC236}">
                <a16:creationId xmlns:a16="http://schemas.microsoft.com/office/drawing/2014/main" id="{592544F1-A825-429E-9E94-1F93059AB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092825"/>
            <a:ext cx="2235081" cy="540889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70596FA-3D0E-8D46-AC15-A1E7BA9E325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730" y="2457244"/>
            <a:ext cx="3240000" cy="241942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ACDFEA4-374A-FD49-BB22-DACDA35B932E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521" y="2457244"/>
            <a:ext cx="3240000" cy="2419428"/>
          </a:xfrm>
          <a:prstGeom prst="rect">
            <a:avLst/>
          </a:prstGeom>
        </p:spPr>
      </p:pic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FE8C8599-E51B-4744-A77B-E5FC13C449B0}"/>
              </a:ext>
            </a:extLst>
          </p:cNvPr>
          <p:cNvSpPr/>
          <p:nvPr/>
        </p:nvSpPr>
        <p:spPr>
          <a:xfrm>
            <a:off x="4673554" y="2389658"/>
            <a:ext cx="3396353" cy="2522047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2FCEEE56-2870-CE46-8495-711184E842C9}"/>
              </a:ext>
            </a:extLst>
          </p:cNvPr>
          <p:cNvSpPr/>
          <p:nvPr/>
        </p:nvSpPr>
        <p:spPr>
          <a:xfrm>
            <a:off x="8138345" y="2389658"/>
            <a:ext cx="3396353" cy="25220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6D99C01-BA2E-D642-B908-97EF6B125307}"/>
              </a:ext>
            </a:extLst>
          </p:cNvPr>
          <p:cNvSpPr txBox="1"/>
          <p:nvPr/>
        </p:nvSpPr>
        <p:spPr>
          <a:xfrm>
            <a:off x="2774866" y="5017727"/>
            <a:ext cx="6642268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b="1" dirty="0"/>
              <a:t>21111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path</a:t>
            </a:r>
            <a:r>
              <a:rPr kumimoji="1" lang="ko-KR" altLang="en-US" sz="1600" b="1" dirty="0"/>
              <a:t>의 공정은 </a:t>
            </a:r>
            <a:r>
              <a:rPr kumimoji="1" lang="en-US" altLang="ko-KR" sz="1600" b="1" dirty="0"/>
              <a:t>C </a:t>
            </a:r>
            <a:r>
              <a:rPr kumimoji="1" lang="ko-KR" altLang="en-US" sz="1600" b="1" dirty="0"/>
              <a:t>관리도 확인 결과 안정된 공정임을 확인</a:t>
            </a:r>
            <a:endParaRPr kumimoji="1"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b="1" dirty="0"/>
              <a:t>22222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Path</a:t>
            </a:r>
            <a:r>
              <a:rPr kumimoji="1" lang="ko-KR" altLang="en-US" sz="1600" b="1" dirty="0"/>
              <a:t>의 공정은 </a:t>
            </a:r>
            <a:r>
              <a:rPr kumimoji="1" lang="en-US" altLang="ko-KR" sz="1600" b="1" dirty="0"/>
              <a:t>C</a:t>
            </a:r>
            <a:r>
              <a:rPr kumimoji="1" lang="ko-KR" altLang="en-US" sz="1600" b="1" dirty="0"/>
              <a:t> 관리도 확인 결과 불안정한 공정임을 확인</a:t>
            </a:r>
            <a:endParaRPr kumimoji="1" lang="en-US" altLang="ko-KR" sz="1600" b="1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E219AAED-E5F7-EA49-8DF5-FE62D4532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6" y="2349817"/>
            <a:ext cx="3448942" cy="252845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F06F0D-9A30-4A1C-84EF-129F7FB993B1}"/>
              </a:ext>
            </a:extLst>
          </p:cNvPr>
          <p:cNvSpPr/>
          <p:nvPr/>
        </p:nvSpPr>
        <p:spPr bwMode="auto">
          <a:xfrm>
            <a:off x="658812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path </a:t>
            </a:r>
            <a:r>
              <a:rPr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안정성 확인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6E6EE5-BA57-4961-AF28-8D29F1C003EB}"/>
              </a:ext>
            </a:extLst>
          </p:cNvPr>
          <p:cNvSpPr/>
          <p:nvPr/>
        </p:nvSpPr>
        <p:spPr>
          <a:xfrm>
            <a:off x="658813" y="4941887"/>
            <a:ext cx="10874374" cy="93503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AutoShape 11">
            <a:extLst>
              <a:ext uri="{FF2B5EF4-FFF2-40B4-BE49-F238E27FC236}">
                <a16:creationId xmlns:a16="http://schemas.microsoft.com/office/drawing/2014/main" id="{5F5E219C-4485-4F37-A7B2-F50E18B3D9B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99935" y="2366969"/>
            <a:ext cx="192127" cy="7212040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958B4B-7533-448D-B004-DD16EFA1A4D3}"/>
              </a:ext>
            </a:extLst>
          </p:cNvPr>
          <p:cNvSpPr txBox="1"/>
          <p:nvPr/>
        </p:nvSpPr>
        <p:spPr bwMode="auto">
          <a:xfrm flipH="1">
            <a:off x="658812" y="1964891"/>
            <a:ext cx="3946303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Chamber path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2C794F-4431-4E04-B0DA-B95AB3235C3D}"/>
              </a:ext>
            </a:extLst>
          </p:cNvPr>
          <p:cNvSpPr txBox="1"/>
          <p:nvPr/>
        </p:nvSpPr>
        <p:spPr bwMode="auto">
          <a:xfrm flipH="1">
            <a:off x="4673552" y="1964891"/>
            <a:ext cx="6859637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관리도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path 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별 안정 여부 확인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9D684A-746D-424C-A48B-E804ACA92796}"/>
              </a:ext>
            </a:extLst>
          </p:cNvPr>
          <p:cNvSpPr/>
          <p:nvPr/>
        </p:nvSpPr>
        <p:spPr>
          <a:xfrm>
            <a:off x="658813" y="2378020"/>
            <a:ext cx="3946302" cy="252204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3906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공정 </a:t>
            </a:r>
            <a:r>
              <a:rPr lang="en-US" altLang="ko-KR" sz="1600" b="1" dirty="0"/>
              <a:t>path</a:t>
            </a:r>
            <a:r>
              <a:rPr lang="ko-KR" altLang="en-US" sz="1600" b="1" dirty="0"/>
              <a:t> 별 공정 최적화 및 생산성 증대를 위한 부하 여부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B5672-3EF3-4999-AA63-422FD3C35A8D}"/>
              </a:ext>
            </a:extLst>
          </p:cNvPr>
          <p:cNvSpPr txBox="1"/>
          <p:nvPr/>
        </p:nvSpPr>
        <p:spPr bwMode="auto">
          <a:xfrm>
            <a:off x="2138095" y="6092826"/>
            <a:ext cx="9395093" cy="54088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공정 </a:t>
            </a: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path</a:t>
            </a: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에 따른 부하 현황 및 추세 확인 </a:t>
            </a:r>
            <a:endParaRPr kumimoji="1" lang="ko-Kore-KR" altLang="en-US" sz="16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5" name="AutoShape 448">
            <a:extLst>
              <a:ext uri="{FF2B5EF4-FFF2-40B4-BE49-F238E27FC236}">
                <a16:creationId xmlns:a16="http://schemas.microsoft.com/office/drawing/2014/main" id="{592544F1-A825-429E-9E94-1F93059AB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092825"/>
            <a:ext cx="2235081" cy="540889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F06F0D-9A30-4A1C-84EF-129F7FB993B1}"/>
              </a:ext>
            </a:extLst>
          </p:cNvPr>
          <p:cNvSpPr/>
          <p:nvPr/>
        </p:nvSpPr>
        <p:spPr bwMode="auto">
          <a:xfrm>
            <a:off x="658812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path </a:t>
            </a:r>
            <a:r>
              <a:rPr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가동횟수 차이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AutoShape 11">
            <a:extLst>
              <a:ext uri="{FF2B5EF4-FFF2-40B4-BE49-F238E27FC236}">
                <a16:creationId xmlns:a16="http://schemas.microsoft.com/office/drawing/2014/main" id="{5F5E219C-4485-4F37-A7B2-F50E18B3D9B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99935" y="2366969"/>
            <a:ext cx="192127" cy="7212040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F159EC-C61E-47DD-A9C6-36C49E67B5E3}"/>
              </a:ext>
            </a:extLst>
          </p:cNvPr>
          <p:cNvSpPr txBox="1"/>
          <p:nvPr/>
        </p:nvSpPr>
        <p:spPr bwMode="auto">
          <a:xfrm flipH="1">
            <a:off x="658811" y="1964891"/>
            <a:ext cx="5362726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path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별 가동 횟수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Cnt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BAC6F1-A821-4EEE-9F15-A59C8CAE41F8}"/>
              </a:ext>
            </a:extLst>
          </p:cNvPr>
          <p:cNvSpPr/>
          <p:nvPr/>
        </p:nvSpPr>
        <p:spPr>
          <a:xfrm>
            <a:off x="658813" y="2397205"/>
            <a:ext cx="5362726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ACC449-14BF-4FD8-9A70-E9AA97C6142C}"/>
              </a:ext>
            </a:extLst>
          </p:cNvPr>
          <p:cNvSpPr txBox="1"/>
          <p:nvPr/>
        </p:nvSpPr>
        <p:spPr bwMode="auto">
          <a:xfrm flipH="1">
            <a:off x="6170460" y="1964891"/>
            <a:ext cx="5372057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defTabSz="914325">
              <a:defRPr/>
            </a:pPr>
            <a:r>
              <a:rPr lang="en-US" altLang="ko-KR" sz="1600" b="1" dirty="0"/>
              <a:t>Bar chart</a:t>
            </a:r>
            <a:r>
              <a:rPr lang="ko-KR" altLang="en-US" sz="1600" b="1" dirty="0"/>
              <a:t>를 통한 시각화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B44474-2B47-4469-BFFF-D32CD6DBDD38}"/>
              </a:ext>
            </a:extLst>
          </p:cNvPr>
          <p:cNvSpPr/>
          <p:nvPr/>
        </p:nvSpPr>
        <p:spPr>
          <a:xfrm>
            <a:off x="658813" y="4874371"/>
            <a:ext cx="5362724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Path </a:t>
            </a: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별 가동횟수</a:t>
            </a: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Cnt</a:t>
            </a: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) </a:t>
            </a: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차이를 정량적 수치로 확인</a:t>
            </a:r>
            <a:endParaRPr lang="en-US" altLang="ko-KR" sz="14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가동횟수</a:t>
            </a: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Cnt</a:t>
            </a: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의 최대치는 </a:t>
            </a: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45, </a:t>
            </a: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최소치는 </a:t>
            </a: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9</a:t>
            </a:r>
            <a:endParaRPr lang="ko-KR" altLang="en-US" sz="14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660737-EE69-4FE3-8FEE-40FB073F09FC}"/>
              </a:ext>
            </a:extLst>
          </p:cNvPr>
          <p:cNvSpPr/>
          <p:nvPr/>
        </p:nvSpPr>
        <p:spPr>
          <a:xfrm>
            <a:off x="6180876" y="2397205"/>
            <a:ext cx="5350379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F045994-A609-4BC7-A07F-E27114DB0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807" y="2487139"/>
            <a:ext cx="5138253" cy="224558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133E56F-3A44-4A08-9DFD-677700A9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96" y="2484127"/>
            <a:ext cx="2392497" cy="223216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AAFA0DB-0630-4328-A99F-DDCD2B45C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288" y="2571052"/>
            <a:ext cx="2489200" cy="2145235"/>
          </a:xfrm>
          <a:prstGeom prst="rect">
            <a:avLst/>
          </a:prstGeom>
        </p:spPr>
      </p:pic>
      <p:sp>
        <p:nvSpPr>
          <p:cNvPr id="38" name="모서리가 둥근 직사각형 38">
            <a:extLst>
              <a:ext uri="{FF2B5EF4-FFF2-40B4-BE49-F238E27FC236}">
                <a16:creationId xmlns:a16="http://schemas.microsoft.com/office/drawing/2014/main" id="{A43AB633-62A8-4512-84C7-1F1A48C8256D}"/>
              </a:ext>
            </a:extLst>
          </p:cNvPr>
          <p:cNvSpPr/>
          <p:nvPr/>
        </p:nvSpPr>
        <p:spPr>
          <a:xfrm>
            <a:off x="1418253" y="2484126"/>
            <a:ext cx="557303" cy="2232161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모서리가 둥근 직사각형 42">
            <a:extLst>
              <a:ext uri="{FF2B5EF4-FFF2-40B4-BE49-F238E27FC236}">
                <a16:creationId xmlns:a16="http://schemas.microsoft.com/office/drawing/2014/main" id="{9BD64090-D8CC-4FF0-919E-34E2892F0D60}"/>
              </a:ext>
            </a:extLst>
          </p:cNvPr>
          <p:cNvSpPr/>
          <p:nvPr/>
        </p:nvSpPr>
        <p:spPr>
          <a:xfrm>
            <a:off x="3937518" y="2516798"/>
            <a:ext cx="629625" cy="2232160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39D3A4B-D025-4483-9887-6688BC4C30F1}"/>
              </a:ext>
            </a:extLst>
          </p:cNvPr>
          <p:cNvSpPr/>
          <p:nvPr/>
        </p:nvSpPr>
        <p:spPr>
          <a:xfrm>
            <a:off x="6180876" y="4874371"/>
            <a:ext cx="5362724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Path </a:t>
            </a: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별 가동횟수</a:t>
            </a: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Cnt</a:t>
            </a: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) </a:t>
            </a: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차이를 시각화를 통해 확인</a:t>
            </a:r>
            <a:endParaRPr lang="en-US" altLang="ko-KR" sz="14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8469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공정 </a:t>
            </a:r>
            <a:r>
              <a:rPr lang="en-US" altLang="ko-KR" sz="1600" b="1" dirty="0"/>
              <a:t>path</a:t>
            </a:r>
            <a:r>
              <a:rPr lang="ko-KR" altLang="en-US" sz="1600" b="1" dirty="0"/>
              <a:t> 별 부하 분석을 통한 불량률 발생원인 파악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B5672-3EF3-4999-AA63-422FD3C35A8D}"/>
              </a:ext>
            </a:extLst>
          </p:cNvPr>
          <p:cNvSpPr txBox="1"/>
          <p:nvPr/>
        </p:nvSpPr>
        <p:spPr bwMode="auto">
          <a:xfrm>
            <a:off x="2138095" y="6092826"/>
            <a:ext cx="9395093" cy="54088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이상공정과 안정공정의 불량률에 유의한 차이가 있으므로 공정 최적화를 통해 생산 효율성 증대 필요</a:t>
            </a:r>
            <a:endParaRPr kumimoji="1" lang="ko-Kore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AutoShape 448">
            <a:extLst>
              <a:ext uri="{FF2B5EF4-FFF2-40B4-BE49-F238E27FC236}">
                <a16:creationId xmlns:a16="http://schemas.microsoft.com/office/drawing/2014/main" id="{592544F1-A825-429E-9E94-1F93059AB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092825"/>
            <a:ext cx="2235081" cy="540889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F06F0D-9A30-4A1C-84EF-129F7FB993B1}"/>
              </a:ext>
            </a:extLst>
          </p:cNvPr>
          <p:cNvSpPr/>
          <p:nvPr/>
        </p:nvSpPr>
        <p:spPr bwMode="auto">
          <a:xfrm>
            <a:off x="658812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이상공정과 안정공정 그룹 간 불량수 평균 차이 분석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AutoShape 11">
            <a:extLst>
              <a:ext uri="{FF2B5EF4-FFF2-40B4-BE49-F238E27FC236}">
                <a16:creationId xmlns:a16="http://schemas.microsoft.com/office/drawing/2014/main" id="{5F5E219C-4485-4F37-A7B2-F50E18B3D9B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99935" y="2366969"/>
            <a:ext cx="192127" cy="7212040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F159EC-C61E-47DD-A9C6-36C49E67B5E3}"/>
              </a:ext>
            </a:extLst>
          </p:cNvPr>
          <p:cNvSpPr txBox="1"/>
          <p:nvPr/>
        </p:nvSpPr>
        <p:spPr bwMode="auto">
          <a:xfrm flipH="1">
            <a:off x="658811" y="1964891"/>
            <a:ext cx="5362726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가동 횟수에 따른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Outlier 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ACC449-14BF-4FD8-9A70-E9AA97C6142C}"/>
              </a:ext>
            </a:extLst>
          </p:cNvPr>
          <p:cNvSpPr txBox="1"/>
          <p:nvPr/>
        </p:nvSpPr>
        <p:spPr bwMode="auto">
          <a:xfrm flipH="1">
            <a:off x="6170460" y="1964891"/>
            <a:ext cx="5372057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defTabSz="914325">
              <a:defRPr/>
            </a:pPr>
            <a:r>
              <a:rPr lang="en-US" altLang="ko-KR" sz="1600" b="1" dirty="0"/>
              <a:t>Welch`s t test</a:t>
            </a:r>
            <a:endParaRPr lang="ko-KR" altLang="en-US" sz="16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B44474-2B47-4469-BFFF-D32CD6DBDD38}"/>
              </a:ext>
            </a:extLst>
          </p:cNvPr>
          <p:cNvSpPr/>
          <p:nvPr/>
        </p:nvSpPr>
        <p:spPr>
          <a:xfrm>
            <a:off x="658813" y="4874371"/>
            <a:ext cx="5362724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가동횟수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Cnt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늘어날수록 관리도의 불량을 나타내는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Outlier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개수가 점점 증가함을 그래프를 통해 확인</a:t>
            </a:r>
            <a:endParaRPr kumimoji="1" lang="ko-Kore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583D57-2C79-45BA-86F3-75A3E056CE12}"/>
              </a:ext>
            </a:extLst>
          </p:cNvPr>
          <p:cNvSpPr/>
          <p:nvPr/>
        </p:nvSpPr>
        <p:spPr>
          <a:xfrm>
            <a:off x="6180877" y="4874371"/>
            <a:ext cx="5350378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1A3B5C-7A03-4900-A6F1-3441B94218C9}"/>
              </a:ext>
            </a:extLst>
          </p:cNvPr>
          <p:cNvSpPr txBox="1"/>
          <p:nvPr/>
        </p:nvSpPr>
        <p:spPr>
          <a:xfrm>
            <a:off x="6193520" y="4874370"/>
            <a:ext cx="5337735" cy="97878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이상공정과 안정공정 간 불량의 비율을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통계적으로 검정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High value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정규성을 띄지 않기에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welch`s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t test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 value 0.367&gt;0.05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두 집단의 평균이 다르다고 할 수 없음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131B831-1A5E-412B-BDAF-2E778A25AC8B}"/>
              </a:ext>
            </a:extLst>
          </p:cNvPr>
          <p:cNvSpPr/>
          <p:nvPr/>
        </p:nvSpPr>
        <p:spPr>
          <a:xfrm>
            <a:off x="658813" y="2388213"/>
            <a:ext cx="5362724" cy="241499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 algn="ctr">
              <a:lnSpc>
                <a:spcPct val="150000"/>
              </a:lnSpc>
            </a:pPr>
            <a:endParaRPr lang="ko-KR" altLang="en-US" sz="105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67C1ABC-AA62-42C6-B68A-A2E8F9BD5CFC}"/>
              </a:ext>
            </a:extLst>
          </p:cNvPr>
          <p:cNvSpPr/>
          <p:nvPr/>
        </p:nvSpPr>
        <p:spPr>
          <a:xfrm>
            <a:off x="6180877" y="2388213"/>
            <a:ext cx="5362724" cy="241499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 algn="ctr">
              <a:lnSpc>
                <a:spcPct val="150000"/>
              </a:lnSpc>
            </a:pPr>
            <a:endParaRPr lang="ko-KR" altLang="en-US" sz="105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953CDE-0DDF-4FBB-85B6-4FFD148F1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71" y="2445599"/>
            <a:ext cx="3984806" cy="232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DEA98C-E4BF-4409-B147-1903B5231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77" y="2397204"/>
            <a:ext cx="5029777" cy="247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48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89FB0E43-69FD-449E-9F18-8D2823B2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922" y="1655966"/>
            <a:ext cx="2839703" cy="201633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EB1ED42-7FC2-41FD-B87E-9757262189A9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추진 배경</a:t>
            </a:r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6420964C-3E54-43F0-B2A2-809EFD530352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6" name="Line 10">
              <a:extLst>
                <a:ext uri="{FF2B5EF4-FFF2-40B4-BE49-F238E27FC236}">
                  <a16:creationId xmlns:a16="http://schemas.microsoft.com/office/drawing/2014/main" id="{42A10B74-BAB5-4579-96AD-A6F79BC8BC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7" name="Line 11">
              <a:extLst>
                <a:ext uri="{FF2B5EF4-FFF2-40B4-BE49-F238E27FC236}">
                  <a16:creationId xmlns:a16="http://schemas.microsoft.com/office/drawing/2014/main" id="{6BE01F20-7BD6-45E3-AD5F-2015DCC2915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6125E43-51E4-4BCC-8C8C-4C36B413EC8C}"/>
              </a:ext>
            </a:extLst>
          </p:cNvPr>
          <p:cNvSpPr txBox="1"/>
          <p:nvPr/>
        </p:nvSpPr>
        <p:spPr>
          <a:xfrm>
            <a:off x="734008" y="786226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글로벌 반도체 산업의 매출액과 더불어 자사 매출 상승률이 점점 하락 추세를 보임에 따라 경영 최적화 방안 마련 필요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C5389-48CD-4E88-9AFC-A3BA64B0A91D}"/>
              </a:ext>
            </a:extLst>
          </p:cNvPr>
          <p:cNvSpPr txBox="1"/>
          <p:nvPr/>
        </p:nvSpPr>
        <p:spPr>
          <a:xfrm>
            <a:off x="734006" y="3791583"/>
            <a:ext cx="10554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주요 수출 대상국인 중국의 반도체 자급률이 점점 증가하며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수율</a:t>
            </a:r>
            <a:r>
              <a:rPr lang="ko-KR" altLang="en-US" sz="1600" b="1" dirty="0"/>
              <a:t> 극대화를 통한 제조경쟁력 확보 방안 마련 시급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5A172AB-0A27-4137-B267-FE9347F7DE72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7C0A13B-7E5D-4724-9659-0D82404F2AE2}"/>
              </a:ext>
            </a:extLst>
          </p:cNvPr>
          <p:cNvCxnSpPr>
            <a:cxnSpLocks/>
          </p:cNvCxnSpPr>
          <p:nvPr/>
        </p:nvCxnSpPr>
        <p:spPr>
          <a:xfrm>
            <a:off x="663282" y="3820086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차트 67">
            <a:extLst>
              <a:ext uri="{FF2B5EF4-FFF2-40B4-BE49-F238E27FC236}">
                <a16:creationId xmlns:a16="http://schemas.microsoft.com/office/drawing/2014/main" id="{B8E208CC-377E-4600-A565-224ACD0FAE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254713"/>
              </p:ext>
            </p:extLst>
          </p:nvPr>
        </p:nvGraphicFramePr>
        <p:xfrm>
          <a:off x="1538265" y="4553402"/>
          <a:ext cx="3229419" cy="2371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50D5A57-A377-403E-A19B-C09D810A5430}"/>
              </a:ext>
            </a:extLst>
          </p:cNvPr>
          <p:cNvCxnSpPr>
            <a:cxnSpLocks/>
          </p:cNvCxnSpPr>
          <p:nvPr/>
        </p:nvCxnSpPr>
        <p:spPr>
          <a:xfrm>
            <a:off x="8032683" y="2239401"/>
            <a:ext cx="1730773" cy="713436"/>
          </a:xfrm>
          <a:prstGeom prst="straightConnector1">
            <a:avLst/>
          </a:prstGeom>
          <a:ln w="28575">
            <a:solidFill>
              <a:srgbClr val="26262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뉴스핌 - 중국 반도체산업의 3대 강점, 4대 과제와 3대 기회">
            <a:extLst>
              <a:ext uri="{FF2B5EF4-FFF2-40B4-BE49-F238E27FC236}">
                <a16:creationId xmlns:a16="http://schemas.microsoft.com/office/drawing/2014/main" id="{DAA72458-E06A-421D-B8FA-59FCA614F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7" b="1600"/>
          <a:stretch/>
        </p:blipFill>
        <p:spPr bwMode="auto">
          <a:xfrm>
            <a:off x="6652263" y="4687085"/>
            <a:ext cx="4271028" cy="199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CF66923-7C9D-40CD-B9EF-566FE5C40136}"/>
              </a:ext>
            </a:extLst>
          </p:cNvPr>
          <p:cNvSpPr txBox="1"/>
          <p:nvPr/>
        </p:nvSpPr>
        <p:spPr bwMode="auto">
          <a:xfrm flipH="1">
            <a:off x="623888" y="1196185"/>
            <a:ext cx="5400674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전세계 반도체 관련 기업 매출액 추이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7B24A6-01F2-466C-86EC-D230061DD917}"/>
              </a:ext>
            </a:extLst>
          </p:cNvPr>
          <p:cNvSpPr txBox="1"/>
          <p:nvPr/>
        </p:nvSpPr>
        <p:spPr bwMode="auto">
          <a:xfrm flipH="1">
            <a:off x="6167966" y="1196185"/>
            <a:ext cx="540014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전분기 대비 자사 매출 상승률 추이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F6EE99-C47C-4793-9AF8-1D11EF05B35E}"/>
              </a:ext>
            </a:extLst>
          </p:cNvPr>
          <p:cNvSpPr txBox="1"/>
          <p:nvPr/>
        </p:nvSpPr>
        <p:spPr bwMode="auto">
          <a:xfrm flipH="1">
            <a:off x="623889" y="4207623"/>
            <a:ext cx="5400674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한국의 국가 별 주요 반도체 수출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AEFB0B-EB0A-46FE-8958-DF20B138D141}"/>
              </a:ext>
            </a:extLst>
          </p:cNvPr>
          <p:cNvSpPr txBox="1"/>
          <p:nvPr/>
        </p:nvSpPr>
        <p:spPr bwMode="auto">
          <a:xfrm flipH="1">
            <a:off x="6167966" y="4207623"/>
            <a:ext cx="5400674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중국의 시장 규모 및 자급률 추이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C54BC8D-6A48-43CC-8C1B-37924720123E}"/>
              </a:ext>
            </a:extLst>
          </p:cNvPr>
          <p:cNvSpPr/>
          <p:nvPr/>
        </p:nvSpPr>
        <p:spPr>
          <a:xfrm>
            <a:off x="6167437" y="1623340"/>
            <a:ext cx="5400674" cy="202155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D2645EE-0459-41EC-A2D0-A605054B8187}"/>
              </a:ext>
            </a:extLst>
          </p:cNvPr>
          <p:cNvSpPr/>
          <p:nvPr/>
        </p:nvSpPr>
        <p:spPr>
          <a:xfrm>
            <a:off x="623889" y="4613184"/>
            <a:ext cx="5400674" cy="202684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8287F24-6937-4978-B3BD-E4B80C5383AC}"/>
              </a:ext>
            </a:extLst>
          </p:cNvPr>
          <p:cNvSpPr/>
          <p:nvPr/>
        </p:nvSpPr>
        <p:spPr>
          <a:xfrm>
            <a:off x="6167437" y="4642238"/>
            <a:ext cx="5400674" cy="199779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23B925-3DF5-489C-824B-B0322530D70F}"/>
              </a:ext>
            </a:extLst>
          </p:cNvPr>
          <p:cNvSpPr/>
          <p:nvPr/>
        </p:nvSpPr>
        <p:spPr>
          <a:xfrm>
            <a:off x="623889" y="1618051"/>
            <a:ext cx="5400674" cy="202684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3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D026F70C-F208-4170-805D-E9505617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EC720C-CD02-4778-8101-DDA8ECAD3C48}"/>
              </a:ext>
            </a:extLst>
          </p:cNvPr>
          <p:cNvGrpSpPr/>
          <p:nvPr/>
        </p:nvGrpSpPr>
        <p:grpSpPr>
          <a:xfrm>
            <a:off x="1340835" y="1629659"/>
            <a:ext cx="4534221" cy="2042640"/>
            <a:chOff x="1585617" y="1629659"/>
            <a:chExt cx="4534221" cy="2042640"/>
          </a:xfrm>
        </p:grpSpPr>
        <p:graphicFrame>
          <p:nvGraphicFramePr>
            <p:cNvPr id="38" name="차트 37">
              <a:extLst>
                <a:ext uri="{FF2B5EF4-FFF2-40B4-BE49-F238E27FC236}">
                  <a16:creationId xmlns:a16="http://schemas.microsoft.com/office/drawing/2014/main" id="{474BB95D-7241-4AF1-95C5-200D6D63A3C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19039314"/>
                </p:ext>
              </p:extLst>
            </p:nvPr>
          </p:nvGraphicFramePr>
          <p:xfrm>
            <a:off x="1585617" y="2149668"/>
            <a:ext cx="3477216" cy="15226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E6B2C96-E0E5-4B7F-960E-FB978D9F9D18}"/>
                </a:ext>
              </a:extLst>
            </p:cNvPr>
            <p:cNvSpPr/>
            <p:nvPr/>
          </p:nvSpPr>
          <p:spPr>
            <a:xfrm>
              <a:off x="2552170" y="2145939"/>
              <a:ext cx="84574" cy="9346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5B0A0CC-11D4-452B-8C0F-F672DC372CAE}"/>
                </a:ext>
              </a:extLst>
            </p:cNvPr>
            <p:cNvSpPr/>
            <p:nvPr/>
          </p:nvSpPr>
          <p:spPr>
            <a:xfrm>
              <a:off x="3505622" y="2510325"/>
              <a:ext cx="84574" cy="9346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557180F-8D20-4230-816E-0473046B0E5B}"/>
                </a:ext>
              </a:extLst>
            </p:cNvPr>
            <p:cNvSpPr/>
            <p:nvPr/>
          </p:nvSpPr>
          <p:spPr>
            <a:xfrm>
              <a:off x="4440608" y="3152640"/>
              <a:ext cx="84574" cy="9346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D88EEA6-4652-4454-A4EC-391D74EF5E6A}"/>
                </a:ext>
              </a:extLst>
            </p:cNvPr>
            <p:cNvCxnSpPr>
              <a:cxnSpLocks/>
              <a:stCxn id="31" idx="6"/>
              <a:endCxn id="33" idx="1"/>
            </p:cNvCxnSpPr>
            <p:nvPr/>
          </p:nvCxnSpPr>
          <p:spPr>
            <a:xfrm>
              <a:off x="2636744" y="2192670"/>
              <a:ext cx="881264" cy="33134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077F765-D8EA-463F-889E-7B8AD28578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0196" y="2583405"/>
              <a:ext cx="850412" cy="598723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2B40A08-514D-4E9D-BD1F-D1D24D72D29C}"/>
                </a:ext>
              </a:extLst>
            </p:cNvPr>
            <p:cNvGrpSpPr/>
            <p:nvPr/>
          </p:nvGrpSpPr>
          <p:grpSpPr>
            <a:xfrm>
              <a:off x="4170508" y="1629659"/>
              <a:ext cx="1949330" cy="519891"/>
              <a:chOff x="3984987" y="1965987"/>
              <a:chExt cx="1949330" cy="519891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C720206C-E00F-4A62-8051-AFF1D2D53FC4}"/>
                  </a:ext>
                </a:extLst>
              </p:cNvPr>
              <p:cNvSpPr/>
              <p:nvPr/>
            </p:nvSpPr>
            <p:spPr>
              <a:xfrm>
                <a:off x="3984987" y="2037003"/>
                <a:ext cx="212950" cy="11832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61DE0FA-B654-4F1E-A74A-B3E29582FBE2}"/>
                  </a:ext>
                </a:extLst>
              </p:cNvPr>
              <p:cNvSpPr txBox="1"/>
              <p:nvPr/>
            </p:nvSpPr>
            <p:spPr>
              <a:xfrm>
                <a:off x="4190590" y="1965987"/>
                <a:ext cx="119979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Total Market(M$)</a:t>
                </a:r>
                <a:endParaRPr lang="ko-KR" altLang="en-US" sz="105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689C38-53F1-4B74-82F0-3239CA96CAEA}"/>
                  </a:ext>
                </a:extLst>
              </p:cNvPr>
              <p:cNvSpPr txBox="1"/>
              <p:nvPr/>
            </p:nvSpPr>
            <p:spPr>
              <a:xfrm>
                <a:off x="4197944" y="2231962"/>
                <a:ext cx="173637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/>
                  <a:t>전년 동기 대비 증감률</a:t>
                </a:r>
                <a:r>
                  <a:rPr lang="en-US" altLang="ko-KR" sz="1050" dirty="0"/>
                  <a:t>(%)</a:t>
                </a:r>
                <a:endParaRPr lang="ko-KR" altLang="en-US" sz="1050" dirty="0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D8C2310A-21FF-4CFB-AA39-32FF264CA938}"/>
                  </a:ext>
                </a:extLst>
              </p:cNvPr>
              <p:cNvSpPr/>
              <p:nvPr/>
            </p:nvSpPr>
            <p:spPr>
              <a:xfrm>
                <a:off x="4049175" y="2309483"/>
                <a:ext cx="84574" cy="9346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230F06F5-06A7-43F0-BECE-5AC09ACA72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84987" y="2357009"/>
                <a:ext cx="212950" cy="0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0859020-517D-44CF-89F1-D2A6C115672A}"/>
                </a:ext>
              </a:extLst>
            </p:cNvPr>
            <p:cNvSpPr txBox="1"/>
            <p:nvPr/>
          </p:nvSpPr>
          <p:spPr>
            <a:xfrm>
              <a:off x="2382659" y="1916092"/>
              <a:ext cx="5517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21.6%</a:t>
              </a:r>
              <a:endParaRPr lang="ko-KR" altLang="en-US" sz="10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383AB17-E13E-43EA-A3B7-DD69230C5981}"/>
                </a:ext>
              </a:extLst>
            </p:cNvPr>
            <p:cNvSpPr txBox="1"/>
            <p:nvPr/>
          </p:nvSpPr>
          <p:spPr>
            <a:xfrm>
              <a:off x="3298034" y="2128696"/>
              <a:ext cx="5517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13.7%</a:t>
              </a:r>
              <a:endParaRPr lang="ko-KR" altLang="en-US" sz="1000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282DCE-FCAC-4BBA-A07B-0A8592BD395F}"/>
                </a:ext>
              </a:extLst>
            </p:cNvPr>
            <p:cNvSpPr txBox="1"/>
            <p:nvPr/>
          </p:nvSpPr>
          <p:spPr>
            <a:xfrm>
              <a:off x="4529907" y="3050292"/>
              <a:ext cx="6046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-12.0%</a:t>
              </a:r>
              <a:endParaRPr lang="ko-KR" altLang="en-US" sz="1000" b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6A39E6B-F94F-4A6B-B728-5EA664A1D4B2}"/>
              </a:ext>
            </a:extLst>
          </p:cNvPr>
          <p:cNvSpPr txBox="1"/>
          <p:nvPr/>
        </p:nvSpPr>
        <p:spPr>
          <a:xfrm>
            <a:off x="3330208" y="528685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중국</a:t>
            </a:r>
          </a:p>
        </p:txBody>
      </p:sp>
    </p:spTree>
    <p:extLst>
      <p:ext uri="{BB962C8B-B14F-4D97-AF65-F5344CB8AC3E}">
        <p14:creationId xmlns:p14="http://schemas.microsoft.com/office/powerpoint/2010/main" val="54601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공정 </a:t>
            </a:r>
            <a:r>
              <a:rPr lang="en-US" altLang="ko-KR" sz="1600" b="1" dirty="0"/>
              <a:t>path</a:t>
            </a:r>
            <a:r>
              <a:rPr lang="ko-KR" altLang="en-US" sz="1600" b="1" dirty="0"/>
              <a:t> 별 부하 분석을 통한 불량률 발생원인 파악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B5672-3EF3-4999-AA63-422FD3C35A8D}"/>
              </a:ext>
            </a:extLst>
          </p:cNvPr>
          <p:cNvSpPr txBox="1"/>
          <p:nvPr/>
        </p:nvSpPr>
        <p:spPr bwMode="auto">
          <a:xfrm>
            <a:off x="2138095" y="6092826"/>
            <a:ext cx="9395093" cy="54088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이상공정과 안정공정의 불량률에 유의한 차이가 있으므로 공정 최적화를 통해 생산 효율성 증대 필요</a:t>
            </a:r>
            <a:endParaRPr kumimoji="1" lang="ko-Kore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AutoShape 448">
            <a:extLst>
              <a:ext uri="{FF2B5EF4-FFF2-40B4-BE49-F238E27FC236}">
                <a16:creationId xmlns:a16="http://schemas.microsoft.com/office/drawing/2014/main" id="{592544F1-A825-429E-9E94-1F93059AB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092825"/>
            <a:ext cx="2235081" cy="540889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F06F0D-9A30-4A1C-84EF-129F7FB993B1}"/>
              </a:ext>
            </a:extLst>
          </p:cNvPr>
          <p:cNvSpPr/>
          <p:nvPr/>
        </p:nvSpPr>
        <p:spPr bwMode="auto">
          <a:xfrm>
            <a:off x="658812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이상공정과 안정공정 그룹 간 불량수 비율 검정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AutoShape 11">
            <a:extLst>
              <a:ext uri="{FF2B5EF4-FFF2-40B4-BE49-F238E27FC236}">
                <a16:creationId xmlns:a16="http://schemas.microsoft.com/office/drawing/2014/main" id="{5F5E219C-4485-4F37-A7B2-F50E18B3D9B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99935" y="2366969"/>
            <a:ext cx="192127" cy="7212040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F159EC-C61E-47DD-A9C6-36C49E67B5E3}"/>
              </a:ext>
            </a:extLst>
          </p:cNvPr>
          <p:cNvSpPr txBox="1"/>
          <p:nvPr/>
        </p:nvSpPr>
        <p:spPr bwMode="auto">
          <a:xfrm flipH="1">
            <a:off x="658811" y="1964892"/>
            <a:ext cx="10847196" cy="3611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Outlier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따른 상위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개와 하위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sz="16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카이스퀘어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검정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B44474-2B47-4469-BFFF-D32CD6DBDD38}"/>
              </a:ext>
            </a:extLst>
          </p:cNvPr>
          <p:cNvSpPr/>
          <p:nvPr/>
        </p:nvSpPr>
        <p:spPr>
          <a:xfrm>
            <a:off x="658813" y="4874371"/>
            <a:ext cx="5362724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H0: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두 집단간 불량률의 차이는 없다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H1: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집단간 불량률의 차이는 있다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131B831-1A5E-412B-BDAF-2E778A25AC8B}"/>
              </a:ext>
            </a:extLst>
          </p:cNvPr>
          <p:cNvSpPr/>
          <p:nvPr/>
        </p:nvSpPr>
        <p:spPr>
          <a:xfrm>
            <a:off x="658813" y="2388213"/>
            <a:ext cx="5362724" cy="241499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 algn="ctr">
              <a:lnSpc>
                <a:spcPct val="150000"/>
              </a:lnSpc>
            </a:pPr>
            <a:endParaRPr lang="ko-KR" altLang="en-US" sz="105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94E6B16C-4CF9-471B-94B7-B5CF68B62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287823"/>
              </p:ext>
            </p:extLst>
          </p:nvPr>
        </p:nvGraphicFramePr>
        <p:xfrm>
          <a:off x="841599" y="2487731"/>
          <a:ext cx="5080572" cy="2201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3524">
                  <a:extLst>
                    <a:ext uri="{9D8B030D-6E8A-4147-A177-3AD203B41FA5}">
                      <a16:colId xmlns:a16="http://schemas.microsoft.com/office/drawing/2014/main" val="716278182"/>
                    </a:ext>
                  </a:extLst>
                </a:gridCol>
                <a:gridCol w="1693524">
                  <a:extLst>
                    <a:ext uri="{9D8B030D-6E8A-4147-A177-3AD203B41FA5}">
                      <a16:colId xmlns:a16="http://schemas.microsoft.com/office/drawing/2014/main" val="456623146"/>
                    </a:ext>
                  </a:extLst>
                </a:gridCol>
                <a:gridCol w="1693524">
                  <a:extLst>
                    <a:ext uri="{9D8B030D-6E8A-4147-A177-3AD203B41FA5}">
                      <a16:colId xmlns:a16="http://schemas.microsoft.com/office/drawing/2014/main" val="779869649"/>
                    </a:ext>
                  </a:extLst>
                </a:gridCol>
              </a:tblGrid>
              <a:tr h="73374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불량품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044367"/>
                  </a:ext>
                </a:extLst>
              </a:tr>
              <a:tr h="7337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상위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개 </a:t>
                      </a:r>
                      <a:r>
                        <a:rPr lang="en-US" altLang="ko-KR" dirty="0"/>
                        <a:t>Path</a:t>
                      </a:r>
                      <a:r>
                        <a:rPr lang="ko-KR" altLang="en-US" dirty="0"/>
                        <a:t>에 따른 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349547(</a:t>
                      </a:r>
                      <a:r>
                        <a:rPr lang="ko-KR" altLang="en-US" dirty="0"/>
                        <a:t>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20493(</a:t>
                      </a:r>
                      <a:r>
                        <a:rPr lang="ko-KR" altLang="en-US" dirty="0"/>
                        <a:t>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56676"/>
                  </a:ext>
                </a:extLst>
              </a:tr>
              <a:tr h="7337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하위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개 </a:t>
                      </a:r>
                      <a:r>
                        <a:rPr lang="en-US" altLang="ko-KR" dirty="0"/>
                        <a:t>Path</a:t>
                      </a:r>
                      <a:r>
                        <a:rPr lang="ko-KR" altLang="en-US" dirty="0"/>
                        <a:t>에 따른 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97255(</a:t>
                      </a:r>
                      <a:r>
                        <a:rPr lang="ko-KR" altLang="en-US" dirty="0"/>
                        <a:t>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4745(</a:t>
                      </a:r>
                      <a:r>
                        <a:rPr lang="ko-KR" altLang="en-US" dirty="0"/>
                        <a:t>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732693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E5CA2E-9E73-4CFA-8E03-A73A57A577A5}"/>
              </a:ext>
            </a:extLst>
          </p:cNvPr>
          <p:cNvSpPr/>
          <p:nvPr/>
        </p:nvSpPr>
        <p:spPr>
          <a:xfrm>
            <a:off x="6143283" y="4862485"/>
            <a:ext cx="5362724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검정 통계량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:124.034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 value =0.00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두 집단간의 비율차이는 존재한다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329A1-251D-4CDD-8B80-1AF54EDB8FAE}"/>
              </a:ext>
            </a:extLst>
          </p:cNvPr>
          <p:cNvSpPr txBox="1"/>
          <p:nvPr/>
        </p:nvSpPr>
        <p:spPr>
          <a:xfrm>
            <a:off x="6382756" y="2502983"/>
            <a:ext cx="246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상위 </a:t>
            </a:r>
            <a:r>
              <a:rPr lang="en-US" altLang="ko-KR" b="1" dirty="0"/>
              <a:t>5</a:t>
            </a:r>
            <a:r>
              <a:rPr lang="ko-KR" altLang="en-US" b="1" dirty="0"/>
              <a:t>개 </a:t>
            </a:r>
            <a:r>
              <a:rPr lang="en-US" altLang="ko-KR" b="1" dirty="0"/>
              <a:t>Path</a:t>
            </a:r>
            <a:r>
              <a:rPr lang="ko-KR" altLang="en-US" b="1" dirty="0"/>
              <a:t> 불량률</a:t>
            </a:r>
            <a:endParaRPr lang="en-US" altLang="ko-KR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9409FE-861F-4319-8378-3B39FFB71505}"/>
              </a:ext>
            </a:extLst>
          </p:cNvPr>
          <p:cNvSpPr txBox="1"/>
          <p:nvPr/>
        </p:nvSpPr>
        <p:spPr>
          <a:xfrm>
            <a:off x="9035188" y="2496015"/>
            <a:ext cx="247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하위 </a:t>
            </a:r>
            <a:r>
              <a:rPr lang="en-US" altLang="ko-KR" b="1" dirty="0"/>
              <a:t>5</a:t>
            </a:r>
            <a:r>
              <a:rPr lang="ko-KR" altLang="en-US" b="1" dirty="0"/>
              <a:t>개 </a:t>
            </a:r>
            <a:r>
              <a:rPr lang="en-US" altLang="ko-KR" b="1" dirty="0"/>
              <a:t>Path </a:t>
            </a:r>
            <a:r>
              <a:rPr lang="ko-KR" altLang="en-US" b="1" dirty="0"/>
              <a:t>불량률</a:t>
            </a:r>
            <a:endParaRPr lang="en-US" altLang="ko-KR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CF5ABE-09CC-4721-A03E-3CE557998910}"/>
                  </a:ext>
                </a:extLst>
              </p:cNvPr>
              <p:cNvSpPr txBox="1"/>
              <p:nvPr/>
            </p:nvSpPr>
            <p:spPr>
              <a:xfrm>
                <a:off x="6138571" y="3273183"/>
                <a:ext cx="2896617" cy="616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20493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370040</m:t>
                        </m:r>
                      </m:den>
                    </m:f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*100= 5.54%</a:t>
                </a:r>
                <a:endParaRPr lang="ko-KR" alt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CF5ABE-09CC-4721-A03E-3CE557998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571" y="3273183"/>
                <a:ext cx="2896617" cy="616964"/>
              </a:xfrm>
              <a:prstGeom prst="rect">
                <a:avLst/>
              </a:prstGeom>
              <a:blipFill>
                <a:blip r:embed="rId3"/>
                <a:stretch>
                  <a:fillRect r="-1895" b="-7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1265A3-AE8D-4227-AA4D-A2F1481F14E8}"/>
                  </a:ext>
                </a:extLst>
              </p:cNvPr>
              <p:cNvSpPr txBox="1"/>
              <p:nvPr/>
            </p:nvSpPr>
            <p:spPr>
              <a:xfrm>
                <a:off x="9035188" y="3273183"/>
                <a:ext cx="2896617" cy="616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4745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102000</m:t>
                        </m:r>
                      </m:den>
                    </m:f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*100= 4.65%</a:t>
                </a:r>
                <a:endParaRPr lang="ko-KR" altLang="en-US" sz="2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1265A3-AE8D-4227-AA4D-A2F1481F1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188" y="3273183"/>
                <a:ext cx="2896617" cy="616964"/>
              </a:xfrm>
              <a:prstGeom prst="rect">
                <a:avLst/>
              </a:prstGeom>
              <a:blipFill>
                <a:blip r:embed="rId4"/>
                <a:stretch>
                  <a:fillRect r="-2105" b="-89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919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1">
            <a:extLst>
              <a:ext uri="{FF2B5EF4-FFF2-40B4-BE49-F238E27FC236}">
                <a16:creationId xmlns:a16="http://schemas.microsoft.com/office/drawing/2014/main" id="{D97FA563-51E7-4C6F-87F1-C3D0E79844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99935" y="2366969"/>
            <a:ext cx="192127" cy="7212040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불량률 최소화를 위해 주요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인자를 탐색하는 작업을 </a:t>
            </a:r>
            <a:r>
              <a:rPr lang="en-US" altLang="ko-KR" sz="1600" b="1" dirty="0"/>
              <a:t>Scatter Plot</a:t>
            </a:r>
            <a:r>
              <a:rPr lang="ko-KR" altLang="en-US" sz="1600" b="1" dirty="0"/>
              <a:t>을 이용하여 실시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B91189-E5B3-4C9F-9EBD-399673502939}"/>
              </a:ext>
            </a:extLst>
          </p:cNvPr>
          <p:cNvSpPr/>
          <p:nvPr/>
        </p:nvSpPr>
        <p:spPr bwMode="auto">
          <a:xfrm>
            <a:off x="668143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불량개수</a:t>
            </a:r>
            <a:r>
              <a:rPr kumimoji="1"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(Target)</a:t>
            </a:r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주요 인자 간의 관계성 탐색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CF7F2-B4EE-4D6C-9141-744109ADFA24}"/>
              </a:ext>
            </a:extLst>
          </p:cNvPr>
          <p:cNvSpPr txBox="1"/>
          <p:nvPr/>
        </p:nvSpPr>
        <p:spPr bwMode="auto">
          <a:xfrm flipH="1">
            <a:off x="658811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Oxidation-Thickness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A1A630-1629-4D21-942A-9D177B22B400}"/>
              </a:ext>
            </a:extLst>
          </p:cNvPr>
          <p:cNvSpPr/>
          <p:nvPr/>
        </p:nvSpPr>
        <p:spPr>
          <a:xfrm>
            <a:off x="658813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B5672-3EF3-4999-AA63-422FD3C35A8D}"/>
              </a:ext>
            </a:extLst>
          </p:cNvPr>
          <p:cNvSpPr txBox="1"/>
          <p:nvPr/>
        </p:nvSpPr>
        <p:spPr bwMode="auto">
          <a:xfrm>
            <a:off x="2138095" y="6092826"/>
            <a:ext cx="9395093" cy="5408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공정 별 목표 변수가 불량 개수와 선형적인 관계를 갖고 있음을 확인하여 주요 변수로 예상됨</a:t>
            </a:r>
            <a:endParaRPr kumimoji="1" lang="ko-Kore-KR" altLang="en-US" sz="1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5" name="AutoShape 448">
            <a:extLst>
              <a:ext uri="{FF2B5EF4-FFF2-40B4-BE49-F238E27FC236}">
                <a16:creationId xmlns:a16="http://schemas.microsoft.com/office/drawing/2014/main" id="{592544F1-A825-429E-9E94-1F93059AB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092825"/>
            <a:ext cx="2235081" cy="540889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167BD7-D0D6-46EF-A36E-9A787BB8DCF4}"/>
              </a:ext>
            </a:extLst>
          </p:cNvPr>
          <p:cNvSpPr txBox="1"/>
          <p:nvPr/>
        </p:nvSpPr>
        <p:spPr bwMode="auto">
          <a:xfrm flipH="1">
            <a:off x="3414636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/>
            <a:r>
              <a:rPr lang="en-US" altLang="ko-KR" sz="1600" b="1" dirty="0"/>
              <a:t>Photo-</a:t>
            </a:r>
            <a:r>
              <a:rPr lang="en-US" altLang="ko-KR" sz="1600" b="1" dirty="0" err="1"/>
              <a:t>Line_CD</a:t>
            </a:r>
            <a:endParaRPr lang="ko-KR" altLang="en-US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439A47-922E-485F-B669-644F7D70CDFA}"/>
              </a:ext>
            </a:extLst>
          </p:cNvPr>
          <p:cNvSpPr txBox="1"/>
          <p:nvPr/>
        </p:nvSpPr>
        <p:spPr bwMode="auto">
          <a:xfrm flipH="1">
            <a:off x="6170461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defTabSz="914325">
              <a:defRPr/>
            </a:pPr>
            <a:r>
              <a:rPr lang="en-US" altLang="ko-KR" sz="1600" b="1" dirty="0"/>
              <a:t>Etching-Thin Film 4</a:t>
            </a:r>
            <a:endParaRPr lang="ko-KR" alt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D2B93-8404-4A26-A05C-AB2251E94536}"/>
              </a:ext>
            </a:extLst>
          </p:cNvPr>
          <p:cNvSpPr txBox="1"/>
          <p:nvPr/>
        </p:nvSpPr>
        <p:spPr bwMode="auto">
          <a:xfrm flipH="1">
            <a:off x="8926285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/>
            <a:r>
              <a:rPr lang="en-US" altLang="ko-KR" sz="1600" b="1" dirty="0"/>
              <a:t>Ion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implantation</a:t>
            </a:r>
            <a:endParaRPr lang="ko-KR" altLang="en-US" sz="16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824845-F559-42AE-8F61-E5E8B22FECF5}"/>
              </a:ext>
            </a:extLst>
          </p:cNvPr>
          <p:cNvSpPr/>
          <p:nvPr/>
        </p:nvSpPr>
        <p:spPr>
          <a:xfrm>
            <a:off x="658813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Thickness – Target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두께가 증가하면 불량 개수 증가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42D0A-FF40-4D0E-8CC7-3D2B5DE8C804}"/>
              </a:ext>
            </a:extLst>
          </p:cNvPr>
          <p:cNvSpPr/>
          <p:nvPr/>
        </p:nvSpPr>
        <p:spPr>
          <a:xfrm>
            <a:off x="3417927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EFEF77-9868-4054-982A-80B07367F374}"/>
              </a:ext>
            </a:extLst>
          </p:cNvPr>
          <p:cNvSpPr/>
          <p:nvPr/>
        </p:nvSpPr>
        <p:spPr>
          <a:xfrm>
            <a:off x="3417927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Line – Target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 간격이 클수록 불량 개수 증가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206BE5-AE8D-4339-838C-4DE3BD6294D8}"/>
              </a:ext>
            </a:extLst>
          </p:cNvPr>
          <p:cNvSpPr/>
          <p:nvPr/>
        </p:nvSpPr>
        <p:spPr>
          <a:xfrm>
            <a:off x="6180877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45BFAD-B611-45FA-8AE9-E5F9A14A60FB}"/>
              </a:ext>
            </a:extLst>
          </p:cNvPr>
          <p:cNvSpPr/>
          <p:nvPr/>
        </p:nvSpPr>
        <p:spPr>
          <a:xfrm>
            <a:off x="6180877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Thin Film 4 – Target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에칭</a:t>
            </a:r>
            <a:r>
              <a:rPr lang="ko-KR" altLang="en-US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 깊이가 작을수록 불량 증가</a:t>
            </a:r>
            <a:endParaRPr lang="en-US" altLang="ko-KR" sz="12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94168B-3BC2-42D0-9EA4-3EDA6EAA31B9}"/>
              </a:ext>
            </a:extLst>
          </p:cNvPr>
          <p:cNvSpPr/>
          <p:nvPr/>
        </p:nvSpPr>
        <p:spPr>
          <a:xfrm>
            <a:off x="8924356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B1B89D-1339-4025-84FD-538FCB999BDC}"/>
              </a:ext>
            </a:extLst>
          </p:cNvPr>
          <p:cNvSpPr/>
          <p:nvPr/>
        </p:nvSpPr>
        <p:spPr>
          <a:xfrm>
            <a:off x="8924356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Flux 840s – Target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주입 </a:t>
            </a:r>
            <a:r>
              <a:rPr lang="ko-KR" altLang="en-US" sz="1200" b="1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이온량과</a:t>
            </a:r>
            <a:r>
              <a:rPr lang="ko-KR" altLang="en-US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 불량 개수 간 </a:t>
            </a:r>
            <a:br>
              <a:rPr lang="en-US" altLang="ko-KR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뚜렷한 선형성 파악 불가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331539BF-0FBB-DB4D-A06F-C0A24425B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59" y="2514259"/>
            <a:ext cx="2368805" cy="224756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72F2A99-6627-8C42-8630-F4B6B8908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229" y="2502917"/>
            <a:ext cx="2485577" cy="2281129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B7B9758-BC70-D746-A295-D5B0479FB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343" y="2500560"/>
            <a:ext cx="2407155" cy="224915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62A9C577-D800-C24F-83B1-6D391E2A15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827" y="2440343"/>
            <a:ext cx="2470314" cy="236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7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1">
            <a:extLst>
              <a:ext uri="{FF2B5EF4-FFF2-40B4-BE49-F238E27FC236}">
                <a16:creationId xmlns:a16="http://schemas.microsoft.com/office/drawing/2014/main" id="{D97FA563-51E7-4C6F-87F1-C3D0E79844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99935" y="2366969"/>
            <a:ext cx="192127" cy="7212040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불량률 최소화를 위해 주요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인자를 도출하는 작업을 </a:t>
            </a:r>
            <a:r>
              <a:rPr lang="en-US" altLang="ko-KR" sz="1600" b="1" dirty="0"/>
              <a:t>Box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Plot</a:t>
            </a:r>
            <a:r>
              <a:rPr lang="ko-KR" altLang="en-US" sz="1600" b="1" dirty="0"/>
              <a:t>을 이용하여 실시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B91189-E5B3-4C9F-9EBD-399673502939}"/>
              </a:ext>
            </a:extLst>
          </p:cNvPr>
          <p:cNvSpPr/>
          <p:nvPr/>
        </p:nvSpPr>
        <p:spPr bwMode="auto">
          <a:xfrm>
            <a:off x="668143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kumimoji="1"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웨이퍼</a:t>
            </a:r>
            <a:r>
              <a:rPr kumimoji="1"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(Defect=1)</a:t>
            </a:r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주요 인자 분포 비교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CF7F2-B4EE-4D6C-9141-744109ADFA24}"/>
              </a:ext>
            </a:extLst>
          </p:cNvPr>
          <p:cNvSpPr txBox="1"/>
          <p:nvPr/>
        </p:nvSpPr>
        <p:spPr bwMode="auto">
          <a:xfrm flipH="1">
            <a:off x="658811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Oxidation-Thickness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A1A630-1629-4D21-942A-9D177B22B400}"/>
              </a:ext>
            </a:extLst>
          </p:cNvPr>
          <p:cNvSpPr/>
          <p:nvPr/>
        </p:nvSpPr>
        <p:spPr>
          <a:xfrm>
            <a:off x="658813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B5672-3EF3-4999-AA63-422FD3C35A8D}"/>
              </a:ext>
            </a:extLst>
          </p:cNvPr>
          <p:cNvSpPr txBox="1"/>
          <p:nvPr/>
        </p:nvSpPr>
        <p:spPr bwMode="auto">
          <a:xfrm>
            <a:off x="2138095" y="6092826"/>
            <a:ext cx="9395093" cy="5408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불량웨이퍼와 </a:t>
            </a:r>
            <a:r>
              <a:rPr kumimoji="1" lang="ko-KR" altLang="en-US" sz="1400" b="1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정상웨이퍼의</a:t>
            </a:r>
            <a:r>
              <a:rPr kumimoji="1" lang="ko-KR" altLang="en-US" sz="1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1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Box Plot</a:t>
            </a:r>
            <a:r>
              <a:rPr kumimoji="1" lang="ko-KR" altLang="en-US" sz="1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을 통해 주요 변수의 분포의 차이가 유의미한 차이가 있는지 확인</a:t>
            </a:r>
            <a:endParaRPr kumimoji="1" lang="ko-Kore-KR" altLang="en-US" sz="1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5" name="AutoShape 448">
            <a:extLst>
              <a:ext uri="{FF2B5EF4-FFF2-40B4-BE49-F238E27FC236}">
                <a16:creationId xmlns:a16="http://schemas.microsoft.com/office/drawing/2014/main" id="{592544F1-A825-429E-9E94-1F93059AB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092825"/>
            <a:ext cx="2235081" cy="540889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167BD7-D0D6-46EF-A36E-9A787BB8DCF4}"/>
              </a:ext>
            </a:extLst>
          </p:cNvPr>
          <p:cNvSpPr txBox="1"/>
          <p:nvPr/>
        </p:nvSpPr>
        <p:spPr bwMode="auto">
          <a:xfrm flipH="1">
            <a:off x="3414636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/>
            <a:r>
              <a:rPr lang="en-US" altLang="ko-KR" sz="1600" b="1" dirty="0"/>
              <a:t>Photo-</a:t>
            </a:r>
            <a:r>
              <a:rPr lang="en-US" altLang="ko-KR" sz="1600" b="1" dirty="0" err="1"/>
              <a:t>Line_CD</a:t>
            </a:r>
            <a:endParaRPr lang="ko-KR" altLang="en-US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439A47-922E-485F-B669-644F7D70CDFA}"/>
              </a:ext>
            </a:extLst>
          </p:cNvPr>
          <p:cNvSpPr txBox="1"/>
          <p:nvPr/>
        </p:nvSpPr>
        <p:spPr bwMode="auto">
          <a:xfrm flipH="1">
            <a:off x="6170461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defTabSz="914325">
              <a:defRPr/>
            </a:pPr>
            <a:r>
              <a:rPr lang="en-US" altLang="ko-KR" sz="1600" b="1" dirty="0"/>
              <a:t>Etching-Thin Film 4</a:t>
            </a:r>
            <a:endParaRPr lang="ko-KR" alt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D2B93-8404-4A26-A05C-AB2251E94536}"/>
              </a:ext>
            </a:extLst>
          </p:cNvPr>
          <p:cNvSpPr txBox="1"/>
          <p:nvPr/>
        </p:nvSpPr>
        <p:spPr bwMode="auto">
          <a:xfrm flipH="1">
            <a:off x="8926285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/>
            <a:r>
              <a:rPr lang="en-US" altLang="ko-KR" sz="1600" b="1" dirty="0"/>
              <a:t>Ion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implantation</a:t>
            </a:r>
            <a:endParaRPr lang="ko-KR" altLang="en-US" sz="16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824845-F559-42AE-8F61-E5E8B22FECF5}"/>
              </a:ext>
            </a:extLst>
          </p:cNvPr>
          <p:cNvSpPr/>
          <p:nvPr/>
        </p:nvSpPr>
        <p:spPr>
          <a:xfrm>
            <a:off x="658813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>
              <a:lnSpc>
                <a:spcPct val="150000"/>
              </a:lnSpc>
            </a:pPr>
            <a:endParaRPr lang="ko-KR" altLang="en-US" sz="105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42D0A-FF40-4D0E-8CC7-3D2B5DE8C804}"/>
              </a:ext>
            </a:extLst>
          </p:cNvPr>
          <p:cNvSpPr/>
          <p:nvPr/>
        </p:nvSpPr>
        <p:spPr>
          <a:xfrm>
            <a:off x="3417927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EFEF77-9868-4054-982A-80B07367F374}"/>
              </a:ext>
            </a:extLst>
          </p:cNvPr>
          <p:cNvSpPr/>
          <p:nvPr/>
        </p:nvSpPr>
        <p:spPr>
          <a:xfrm>
            <a:off x="3417927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206BE5-AE8D-4339-838C-4DE3BD6294D8}"/>
              </a:ext>
            </a:extLst>
          </p:cNvPr>
          <p:cNvSpPr/>
          <p:nvPr/>
        </p:nvSpPr>
        <p:spPr>
          <a:xfrm>
            <a:off x="6180877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45BFAD-B611-45FA-8AE9-E5F9A14A60FB}"/>
              </a:ext>
            </a:extLst>
          </p:cNvPr>
          <p:cNvSpPr/>
          <p:nvPr/>
        </p:nvSpPr>
        <p:spPr>
          <a:xfrm>
            <a:off x="6180877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94168B-3BC2-42D0-9EA4-3EDA6EAA31B9}"/>
              </a:ext>
            </a:extLst>
          </p:cNvPr>
          <p:cNvSpPr/>
          <p:nvPr/>
        </p:nvSpPr>
        <p:spPr>
          <a:xfrm>
            <a:off x="8924356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B1B89D-1339-4025-84FD-538FCB999BDC}"/>
              </a:ext>
            </a:extLst>
          </p:cNvPr>
          <p:cNvSpPr/>
          <p:nvPr/>
        </p:nvSpPr>
        <p:spPr>
          <a:xfrm>
            <a:off x="8924356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E86DCB-AC17-E84C-870C-E40200F7BD4E}"/>
              </a:ext>
            </a:extLst>
          </p:cNvPr>
          <p:cNvSpPr txBox="1"/>
          <p:nvPr/>
        </p:nvSpPr>
        <p:spPr>
          <a:xfrm>
            <a:off x="3421763" y="4898244"/>
            <a:ext cx="260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kumimoji="1" lang="ko-Kore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D1A3F7-B1C4-9948-8096-41C52024DEC1}"/>
              </a:ext>
            </a:extLst>
          </p:cNvPr>
          <p:cNvSpPr txBox="1"/>
          <p:nvPr/>
        </p:nvSpPr>
        <p:spPr>
          <a:xfrm>
            <a:off x="862930" y="5048730"/>
            <a:ext cx="2198664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ea typeface="나눔고딕" panose="020D0604000000000000" pitchFamily="50" charset="-127"/>
              </a:rPr>
              <a:t>불량 웨이퍼와 정상 웨이퍼</a:t>
            </a:r>
            <a:r>
              <a:rPr lang="en-US" altLang="ko-KR" sz="1300" b="1" dirty="0">
                <a:ea typeface="나눔고딕" panose="020D0604000000000000" pitchFamily="50" charset="-127"/>
              </a:rPr>
              <a:t>Thickness </a:t>
            </a:r>
            <a:r>
              <a:rPr lang="ko-KR" altLang="en-US" sz="1300" b="1" dirty="0">
                <a:ea typeface="나눔고딕" panose="020D0604000000000000" pitchFamily="50" charset="-127"/>
              </a:rPr>
              <a:t>분포 비교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E6C73D-0A98-D74F-ABE8-94F663C653CF}"/>
              </a:ext>
            </a:extLst>
          </p:cNvPr>
          <p:cNvSpPr txBox="1"/>
          <p:nvPr/>
        </p:nvSpPr>
        <p:spPr>
          <a:xfrm>
            <a:off x="3618755" y="5048729"/>
            <a:ext cx="2198664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ea typeface="나눔고딕" panose="020D0604000000000000" pitchFamily="50" charset="-127"/>
              </a:rPr>
              <a:t>불량 웨이퍼와 정상 웨이퍼</a:t>
            </a:r>
            <a:br>
              <a:rPr lang="en-US" altLang="ko-KR" sz="1300" b="1" dirty="0">
                <a:ea typeface="나눔고딕" panose="020D0604000000000000" pitchFamily="50" charset="-127"/>
              </a:rPr>
            </a:br>
            <a:r>
              <a:rPr lang="en-US" altLang="ko-KR" sz="1300" b="1" dirty="0" err="1">
                <a:ea typeface="나눔고딕" panose="020D0604000000000000" pitchFamily="50" charset="-127"/>
              </a:rPr>
              <a:t>Line_CD</a:t>
            </a:r>
            <a:r>
              <a:rPr lang="en-US" altLang="ko-KR" sz="1300" b="1" dirty="0">
                <a:ea typeface="나눔고딕" panose="020D0604000000000000" pitchFamily="50" charset="-127"/>
              </a:rPr>
              <a:t> </a:t>
            </a:r>
            <a:r>
              <a:rPr lang="ko-KR" altLang="en-US" sz="1300" b="1" dirty="0">
                <a:ea typeface="나눔고딕" panose="020D0604000000000000" pitchFamily="50" charset="-127"/>
              </a:rPr>
              <a:t>분포 비교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FB6FF3-FB15-F548-9742-7BA31FF095CF}"/>
              </a:ext>
            </a:extLst>
          </p:cNvPr>
          <p:cNvSpPr txBox="1"/>
          <p:nvPr/>
        </p:nvSpPr>
        <p:spPr>
          <a:xfrm>
            <a:off x="6384995" y="5032311"/>
            <a:ext cx="2198664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ea typeface="나눔고딕" panose="020D0604000000000000" pitchFamily="50" charset="-127"/>
              </a:rPr>
              <a:t>불량 웨이퍼와 정상 웨이퍼</a:t>
            </a:r>
            <a:r>
              <a:rPr lang="en-US" altLang="ko-KR" sz="1300" b="1" dirty="0">
                <a:ea typeface="나눔고딕" panose="020D0604000000000000" pitchFamily="50" charset="-127"/>
              </a:rPr>
              <a:t> Thin F4 </a:t>
            </a:r>
            <a:r>
              <a:rPr lang="ko-KR" altLang="en-US" sz="1300" b="1" dirty="0">
                <a:ea typeface="나눔고딕" panose="020D0604000000000000" pitchFamily="50" charset="-127"/>
              </a:rPr>
              <a:t>분포 비교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425F92-AAE8-6C4C-A754-460E6F8C30EB}"/>
              </a:ext>
            </a:extLst>
          </p:cNvPr>
          <p:cNvSpPr txBox="1"/>
          <p:nvPr/>
        </p:nvSpPr>
        <p:spPr>
          <a:xfrm>
            <a:off x="9128474" y="5048728"/>
            <a:ext cx="2198664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ea typeface="나눔고딕" panose="020D0604000000000000" pitchFamily="50" charset="-127"/>
              </a:rPr>
              <a:t>불량 웨이퍼와 정상 웨이퍼</a:t>
            </a:r>
            <a:r>
              <a:rPr lang="en-US" altLang="ko-KR" sz="1300" b="1" dirty="0">
                <a:ea typeface="나눔고딕" panose="020D0604000000000000" pitchFamily="50" charset="-127"/>
              </a:rPr>
              <a:t> Flux </a:t>
            </a:r>
            <a:r>
              <a:rPr lang="ko-KR" altLang="en-US" sz="1300" b="1" dirty="0">
                <a:ea typeface="나눔고딕" panose="020D0604000000000000" pitchFamily="50" charset="-127"/>
              </a:rPr>
              <a:t>분포 비교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4A661E3-F5DF-7E46-8106-17DB82080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1" y="2578480"/>
            <a:ext cx="2546842" cy="209854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0170CB0-8E47-014B-8A01-4E420E910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670801"/>
            <a:ext cx="2427064" cy="200622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F88D9EB-DCD7-FD42-AC6D-EF2ACB4CA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985" y="2670801"/>
            <a:ext cx="2479835" cy="199298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A5843601-BEB3-9442-94DA-07C6902872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164" y="2661872"/>
            <a:ext cx="2419172" cy="199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74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1">
            <a:extLst>
              <a:ext uri="{FF2B5EF4-FFF2-40B4-BE49-F238E27FC236}">
                <a16:creationId xmlns:a16="http://schemas.microsoft.com/office/drawing/2014/main" id="{D97FA563-51E7-4C6F-87F1-C3D0E79844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99935" y="2366969"/>
            <a:ext cx="192127" cy="7212040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불량률 최소화를 위해 </a:t>
            </a:r>
            <a:r>
              <a:rPr lang="ko-KR" altLang="en-US" sz="1600" b="1" dirty="0" err="1"/>
              <a:t>주요인자를</a:t>
            </a:r>
            <a:r>
              <a:rPr lang="ko-KR" altLang="en-US" sz="1600" b="1" dirty="0"/>
              <a:t> 도출하는 작업을 아래와 같이 실시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B91189-E5B3-4C9F-9EBD-399673502939}"/>
              </a:ext>
            </a:extLst>
          </p:cNvPr>
          <p:cNvSpPr/>
          <p:nvPr/>
        </p:nvSpPr>
        <p:spPr bwMode="auto">
          <a:xfrm>
            <a:off x="668143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예측모델을 통한 주요인자 도출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CF7F2-B4EE-4D6C-9141-744109ADFA24}"/>
              </a:ext>
            </a:extLst>
          </p:cNvPr>
          <p:cNvSpPr txBox="1"/>
          <p:nvPr/>
        </p:nvSpPr>
        <p:spPr bwMode="auto">
          <a:xfrm flipH="1">
            <a:off x="658811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Multiple Regression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A1A630-1629-4D21-942A-9D177B22B400}"/>
              </a:ext>
            </a:extLst>
          </p:cNvPr>
          <p:cNvSpPr/>
          <p:nvPr/>
        </p:nvSpPr>
        <p:spPr>
          <a:xfrm>
            <a:off x="658813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B5672-3EF3-4999-AA63-422FD3C35A8D}"/>
              </a:ext>
            </a:extLst>
          </p:cNvPr>
          <p:cNvSpPr txBox="1"/>
          <p:nvPr/>
        </p:nvSpPr>
        <p:spPr bwMode="auto">
          <a:xfrm>
            <a:off x="2138095" y="6092826"/>
            <a:ext cx="9395093" cy="54622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모델 별 주요 인자에 대한 검토 결과 </a:t>
            </a:r>
            <a:r>
              <a:rPr kumimoji="1" lang="en-US" altLang="ko-KR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Thin F4, </a:t>
            </a:r>
            <a:r>
              <a:rPr kumimoji="1" lang="en-US" altLang="ko-KR" sz="1600" b="1" dirty="0" err="1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Temp_softbake</a:t>
            </a:r>
            <a:r>
              <a:rPr kumimoji="1" lang="ko-KR" altLang="en-US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가 </a:t>
            </a:r>
            <a:r>
              <a:rPr kumimoji="1" lang="en-US" altLang="ko-KR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Target</a:t>
            </a:r>
            <a:r>
              <a:rPr kumimoji="1" lang="en-US" altLang="ko-KR" sz="12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(</a:t>
            </a:r>
            <a:r>
              <a:rPr kumimoji="1" lang="ko-KR" altLang="en-US" sz="12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불량 개수</a:t>
            </a:r>
            <a:r>
              <a:rPr kumimoji="1" lang="en-US" altLang="ko-KR" sz="12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)</a:t>
            </a:r>
            <a:r>
              <a:rPr kumimoji="1" lang="ko-KR" altLang="en-US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에 밀접하다고 예상됨 </a:t>
            </a:r>
            <a:endParaRPr kumimoji="1" lang="ko-Kore-KR" altLang="en-US" sz="1600" b="1" dirty="0">
              <a:solidFill>
                <a:srgbClr val="203864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5" name="AutoShape 448">
            <a:extLst>
              <a:ext uri="{FF2B5EF4-FFF2-40B4-BE49-F238E27FC236}">
                <a16:creationId xmlns:a16="http://schemas.microsoft.com/office/drawing/2014/main" id="{592544F1-A825-429E-9E94-1F93059AB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092825"/>
            <a:ext cx="2235081" cy="540889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167BD7-D0D6-46EF-A36E-9A787BB8DCF4}"/>
              </a:ext>
            </a:extLst>
          </p:cNvPr>
          <p:cNvSpPr txBox="1"/>
          <p:nvPr/>
        </p:nvSpPr>
        <p:spPr bwMode="auto">
          <a:xfrm flipH="1">
            <a:off x="3414636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Decision Tree Regressor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439A47-922E-485F-B669-644F7D70CDFA}"/>
              </a:ext>
            </a:extLst>
          </p:cNvPr>
          <p:cNvSpPr txBox="1"/>
          <p:nvPr/>
        </p:nvSpPr>
        <p:spPr bwMode="auto">
          <a:xfrm flipH="1">
            <a:off x="6170461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 Regressor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D2B93-8404-4A26-A05C-AB2251E94536}"/>
              </a:ext>
            </a:extLst>
          </p:cNvPr>
          <p:cNvSpPr txBox="1"/>
          <p:nvPr/>
        </p:nvSpPr>
        <p:spPr bwMode="auto">
          <a:xfrm flipH="1">
            <a:off x="8926285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Gradient Boosting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824845-F559-42AE-8F61-E5E8B22FECF5}"/>
              </a:ext>
            </a:extLst>
          </p:cNvPr>
          <p:cNvSpPr/>
          <p:nvPr/>
        </p:nvSpPr>
        <p:spPr>
          <a:xfrm>
            <a:off x="658813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Temp_softbake</a:t>
            </a:r>
            <a:endParaRPr lang="en-US" altLang="ko-KR" sz="12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Photoresist_bake</a:t>
            </a:r>
            <a:endParaRPr lang="en-US" altLang="ko-KR" sz="12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spin3</a:t>
            </a:r>
            <a:endParaRPr lang="ko-KR" altLang="en-US" sz="12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42D0A-FF40-4D0E-8CC7-3D2B5DE8C804}"/>
              </a:ext>
            </a:extLst>
          </p:cNvPr>
          <p:cNvSpPr/>
          <p:nvPr/>
        </p:nvSpPr>
        <p:spPr>
          <a:xfrm>
            <a:off x="3417927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EFEF77-9868-4054-982A-80B07367F374}"/>
              </a:ext>
            </a:extLst>
          </p:cNvPr>
          <p:cNvSpPr/>
          <p:nvPr/>
        </p:nvSpPr>
        <p:spPr>
          <a:xfrm>
            <a:off x="3417927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Thin F4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Thin F2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Temp_Oxid</a:t>
            </a:r>
            <a:endParaRPr lang="ko-KR" altLang="en-US" sz="12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206BE5-AE8D-4339-838C-4DE3BD6294D8}"/>
              </a:ext>
            </a:extLst>
          </p:cNvPr>
          <p:cNvSpPr/>
          <p:nvPr/>
        </p:nvSpPr>
        <p:spPr>
          <a:xfrm>
            <a:off x="6180877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45BFAD-B611-45FA-8AE9-E5F9A14A60FB}"/>
              </a:ext>
            </a:extLst>
          </p:cNvPr>
          <p:cNvSpPr/>
          <p:nvPr/>
        </p:nvSpPr>
        <p:spPr>
          <a:xfrm>
            <a:off x="6180877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Thin F4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Thin F2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Flux 90s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94168B-3BC2-42D0-9EA4-3EDA6EAA31B9}"/>
              </a:ext>
            </a:extLst>
          </p:cNvPr>
          <p:cNvSpPr/>
          <p:nvPr/>
        </p:nvSpPr>
        <p:spPr>
          <a:xfrm>
            <a:off x="8924356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B1B89D-1339-4025-84FD-538FCB999BDC}"/>
              </a:ext>
            </a:extLst>
          </p:cNvPr>
          <p:cNvSpPr/>
          <p:nvPr/>
        </p:nvSpPr>
        <p:spPr>
          <a:xfrm>
            <a:off x="8924356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Thin F4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Thin F2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Temp_Oxid</a:t>
            </a:r>
            <a:endParaRPr lang="ko-KR" altLang="en-US" sz="12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9C39827-8EB0-6B46-AE3C-294A57C67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41" y="2498629"/>
            <a:ext cx="2460136" cy="22631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E3B9E24-8107-1741-95F9-6AE97B278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623" y="2611587"/>
            <a:ext cx="2498927" cy="170822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69009E5-D0AA-CC4C-BD91-2AC3973959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00" y="4416314"/>
            <a:ext cx="1933971" cy="33344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FCC62CE-C09B-CF4D-889E-F83CE3494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416" y="2602941"/>
            <a:ext cx="2421569" cy="174762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A40F087-06CE-D542-B6F9-07840ED310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37" y="4427081"/>
            <a:ext cx="2044749" cy="31191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F589A62-698E-7B42-80CD-22EC4B6114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312" y="2563662"/>
            <a:ext cx="2427591" cy="179627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8251F98-8A76-1944-B360-1D2E303400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810" y="4431095"/>
            <a:ext cx="2100944" cy="30789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5E86DCB-AC17-E84C-870C-E40200F7BD4E}"/>
              </a:ext>
            </a:extLst>
          </p:cNvPr>
          <p:cNvSpPr txBox="1"/>
          <p:nvPr/>
        </p:nvSpPr>
        <p:spPr>
          <a:xfrm>
            <a:off x="3421763" y="4898244"/>
            <a:ext cx="260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7678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1">
            <a:extLst>
              <a:ext uri="{FF2B5EF4-FFF2-40B4-BE49-F238E27FC236}">
                <a16:creationId xmlns:a16="http://schemas.microsoft.com/office/drawing/2014/main" id="{D97FA563-51E7-4C6F-87F1-C3D0E79844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99935" y="2366969"/>
            <a:ext cx="192127" cy="7212040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불량률 최소화를 위해 주요인자를 도출하는 작업을 아래와 같이 실시</a:t>
            </a:r>
            <a:endParaRPr lang="ko-KR" altLang="en-US" sz="16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B91189-E5B3-4C9F-9EBD-399673502939}"/>
              </a:ext>
            </a:extLst>
          </p:cNvPr>
          <p:cNvSpPr/>
          <p:nvPr/>
        </p:nvSpPr>
        <p:spPr bwMode="auto">
          <a:xfrm>
            <a:off x="668143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예측모델을 통한 주요인자 도출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CF7F2-B4EE-4D6C-9141-744109ADFA24}"/>
              </a:ext>
            </a:extLst>
          </p:cNvPr>
          <p:cNvSpPr txBox="1"/>
          <p:nvPr/>
        </p:nvSpPr>
        <p:spPr bwMode="auto">
          <a:xfrm flipH="1">
            <a:off x="658811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Multiple Regression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A1A630-1629-4D21-942A-9D177B22B400}"/>
              </a:ext>
            </a:extLst>
          </p:cNvPr>
          <p:cNvSpPr/>
          <p:nvPr/>
        </p:nvSpPr>
        <p:spPr>
          <a:xfrm>
            <a:off x="658813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B5672-3EF3-4999-AA63-422FD3C35A8D}"/>
              </a:ext>
            </a:extLst>
          </p:cNvPr>
          <p:cNvSpPr txBox="1"/>
          <p:nvPr/>
        </p:nvSpPr>
        <p:spPr bwMode="auto">
          <a:xfrm>
            <a:off x="2138095" y="6092826"/>
            <a:ext cx="9395093" cy="54622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00</a:t>
            </a:r>
            <a:endParaRPr kumimoji="1" lang="ko-Kore-KR" altLang="en-US" sz="1600" b="1" dirty="0">
              <a:solidFill>
                <a:srgbClr val="203864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5" name="AutoShape 448">
            <a:extLst>
              <a:ext uri="{FF2B5EF4-FFF2-40B4-BE49-F238E27FC236}">
                <a16:creationId xmlns:a16="http://schemas.microsoft.com/office/drawing/2014/main" id="{592544F1-A825-429E-9E94-1F93059AB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092825"/>
            <a:ext cx="2235081" cy="540889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167BD7-D0D6-46EF-A36E-9A787BB8DCF4}"/>
              </a:ext>
            </a:extLst>
          </p:cNvPr>
          <p:cNvSpPr txBox="1"/>
          <p:nvPr/>
        </p:nvSpPr>
        <p:spPr bwMode="auto">
          <a:xfrm flipH="1">
            <a:off x="3414636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Decision Tree Regressor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439A47-922E-485F-B669-644F7D70CDFA}"/>
              </a:ext>
            </a:extLst>
          </p:cNvPr>
          <p:cNvSpPr txBox="1"/>
          <p:nvPr/>
        </p:nvSpPr>
        <p:spPr bwMode="auto">
          <a:xfrm flipH="1">
            <a:off x="6170461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 Regressor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D2B93-8404-4A26-A05C-AB2251E94536}"/>
              </a:ext>
            </a:extLst>
          </p:cNvPr>
          <p:cNvSpPr txBox="1"/>
          <p:nvPr/>
        </p:nvSpPr>
        <p:spPr bwMode="auto">
          <a:xfrm flipH="1">
            <a:off x="8926285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Gradient Boosting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824845-F559-42AE-8F61-E5E8B22FECF5}"/>
              </a:ext>
            </a:extLst>
          </p:cNvPr>
          <p:cNvSpPr/>
          <p:nvPr/>
        </p:nvSpPr>
        <p:spPr>
          <a:xfrm>
            <a:off x="658813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42D0A-FF40-4D0E-8CC7-3D2B5DE8C804}"/>
              </a:ext>
            </a:extLst>
          </p:cNvPr>
          <p:cNvSpPr/>
          <p:nvPr/>
        </p:nvSpPr>
        <p:spPr>
          <a:xfrm>
            <a:off x="3417927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EFEF77-9868-4054-982A-80B07367F374}"/>
              </a:ext>
            </a:extLst>
          </p:cNvPr>
          <p:cNvSpPr/>
          <p:nvPr/>
        </p:nvSpPr>
        <p:spPr>
          <a:xfrm>
            <a:off x="3417927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206BE5-AE8D-4339-838C-4DE3BD6294D8}"/>
              </a:ext>
            </a:extLst>
          </p:cNvPr>
          <p:cNvSpPr/>
          <p:nvPr/>
        </p:nvSpPr>
        <p:spPr>
          <a:xfrm>
            <a:off x="6180877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45BFAD-B611-45FA-8AE9-E5F9A14A60FB}"/>
              </a:ext>
            </a:extLst>
          </p:cNvPr>
          <p:cNvSpPr/>
          <p:nvPr/>
        </p:nvSpPr>
        <p:spPr>
          <a:xfrm>
            <a:off x="6180877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94168B-3BC2-42D0-9EA4-3EDA6EAA31B9}"/>
              </a:ext>
            </a:extLst>
          </p:cNvPr>
          <p:cNvSpPr/>
          <p:nvPr/>
        </p:nvSpPr>
        <p:spPr>
          <a:xfrm>
            <a:off x="8924356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B1B89D-1339-4025-84FD-538FCB999BDC}"/>
              </a:ext>
            </a:extLst>
          </p:cNvPr>
          <p:cNvSpPr/>
          <p:nvPr/>
        </p:nvSpPr>
        <p:spPr>
          <a:xfrm>
            <a:off x="8924356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C16E95-231C-4221-A23D-C96CF8820CCB}"/>
              </a:ext>
            </a:extLst>
          </p:cNvPr>
          <p:cNvSpPr/>
          <p:nvPr/>
        </p:nvSpPr>
        <p:spPr>
          <a:xfrm>
            <a:off x="1060310" y="2743200"/>
            <a:ext cx="1970163" cy="1526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312B98-C97D-4C16-8917-7C150F689687}"/>
              </a:ext>
            </a:extLst>
          </p:cNvPr>
          <p:cNvSpPr/>
          <p:nvPr/>
        </p:nvSpPr>
        <p:spPr>
          <a:xfrm>
            <a:off x="1060310" y="4886258"/>
            <a:ext cx="1970163" cy="799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주요 인자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837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1">
            <a:extLst>
              <a:ext uri="{FF2B5EF4-FFF2-40B4-BE49-F238E27FC236}">
                <a16:creationId xmlns:a16="http://schemas.microsoft.com/office/drawing/2014/main" id="{D97FA563-51E7-4C6F-87F1-C3D0E79844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99935" y="2366969"/>
            <a:ext cx="192127" cy="7212040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불량률 최소화를 위해 주요인자를 도출하는 작업을 아래와 같이 실시</a:t>
            </a:r>
            <a:endParaRPr lang="ko-KR" altLang="en-US" sz="16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B91189-E5B3-4C9F-9EBD-399673502939}"/>
              </a:ext>
            </a:extLst>
          </p:cNvPr>
          <p:cNvSpPr/>
          <p:nvPr/>
        </p:nvSpPr>
        <p:spPr bwMode="auto">
          <a:xfrm>
            <a:off x="668143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분류모델을 통한 주요인자 도출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CF7F2-B4EE-4D6C-9141-744109ADFA24}"/>
              </a:ext>
            </a:extLst>
          </p:cNvPr>
          <p:cNvSpPr txBox="1"/>
          <p:nvPr/>
        </p:nvSpPr>
        <p:spPr bwMode="auto">
          <a:xfrm flipH="1">
            <a:off x="658811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Logistic Regression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A1A630-1629-4D21-942A-9D177B22B400}"/>
              </a:ext>
            </a:extLst>
          </p:cNvPr>
          <p:cNvSpPr/>
          <p:nvPr/>
        </p:nvSpPr>
        <p:spPr>
          <a:xfrm>
            <a:off x="658813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B5672-3EF3-4999-AA63-422FD3C35A8D}"/>
              </a:ext>
            </a:extLst>
          </p:cNvPr>
          <p:cNvSpPr txBox="1"/>
          <p:nvPr/>
        </p:nvSpPr>
        <p:spPr bwMode="auto">
          <a:xfrm>
            <a:off x="2138095" y="6092826"/>
            <a:ext cx="9395093" cy="54622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00</a:t>
            </a:r>
            <a:endParaRPr kumimoji="1" lang="ko-Kore-KR" altLang="en-US" sz="1600" b="1" dirty="0">
              <a:solidFill>
                <a:srgbClr val="203864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5" name="AutoShape 448">
            <a:extLst>
              <a:ext uri="{FF2B5EF4-FFF2-40B4-BE49-F238E27FC236}">
                <a16:creationId xmlns:a16="http://schemas.microsoft.com/office/drawing/2014/main" id="{592544F1-A825-429E-9E94-1F93059AB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092825"/>
            <a:ext cx="2235081" cy="540889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167BD7-D0D6-46EF-A36E-9A787BB8DCF4}"/>
              </a:ext>
            </a:extLst>
          </p:cNvPr>
          <p:cNvSpPr txBox="1"/>
          <p:nvPr/>
        </p:nvSpPr>
        <p:spPr bwMode="auto">
          <a:xfrm flipH="1">
            <a:off x="3414636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Decision Tree Classifier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439A47-922E-485F-B669-644F7D70CDFA}"/>
              </a:ext>
            </a:extLst>
          </p:cNvPr>
          <p:cNvSpPr txBox="1"/>
          <p:nvPr/>
        </p:nvSpPr>
        <p:spPr bwMode="auto">
          <a:xfrm flipH="1">
            <a:off x="6170461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 Classifier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D2B93-8404-4A26-A05C-AB2251E94536}"/>
              </a:ext>
            </a:extLst>
          </p:cNvPr>
          <p:cNvSpPr txBox="1"/>
          <p:nvPr/>
        </p:nvSpPr>
        <p:spPr bwMode="auto">
          <a:xfrm flipH="1">
            <a:off x="8926285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Gradient Boosting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824845-F559-42AE-8F61-E5E8B22FECF5}"/>
              </a:ext>
            </a:extLst>
          </p:cNvPr>
          <p:cNvSpPr/>
          <p:nvPr/>
        </p:nvSpPr>
        <p:spPr>
          <a:xfrm>
            <a:off x="658813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42D0A-FF40-4D0E-8CC7-3D2B5DE8C804}"/>
              </a:ext>
            </a:extLst>
          </p:cNvPr>
          <p:cNvSpPr/>
          <p:nvPr/>
        </p:nvSpPr>
        <p:spPr>
          <a:xfrm>
            <a:off x="3417927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EFEF77-9868-4054-982A-80B07367F374}"/>
              </a:ext>
            </a:extLst>
          </p:cNvPr>
          <p:cNvSpPr/>
          <p:nvPr/>
        </p:nvSpPr>
        <p:spPr>
          <a:xfrm>
            <a:off x="3417927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206BE5-AE8D-4339-838C-4DE3BD6294D8}"/>
              </a:ext>
            </a:extLst>
          </p:cNvPr>
          <p:cNvSpPr/>
          <p:nvPr/>
        </p:nvSpPr>
        <p:spPr>
          <a:xfrm>
            <a:off x="6180877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45BFAD-B611-45FA-8AE9-E5F9A14A60FB}"/>
              </a:ext>
            </a:extLst>
          </p:cNvPr>
          <p:cNvSpPr/>
          <p:nvPr/>
        </p:nvSpPr>
        <p:spPr>
          <a:xfrm>
            <a:off x="6180877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94168B-3BC2-42D0-9EA4-3EDA6EAA31B9}"/>
              </a:ext>
            </a:extLst>
          </p:cNvPr>
          <p:cNvSpPr/>
          <p:nvPr/>
        </p:nvSpPr>
        <p:spPr>
          <a:xfrm>
            <a:off x="8924356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B1B89D-1339-4025-84FD-538FCB999BDC}"/>
              </a:ext>
            </a:extLst>
          </p:cNvPr>
          <p:cNvSpPr/>
          <p:nvPr/>
        </p:nvSpPr>
        <p:spPr>
          <a:xfrm>
            <a:off x="8924356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07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096592" y="2929112"/>
            <a:ext cx="4042490" cy="38472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Part Ⅱ. </a:t>
            </a:r>
            <a:r>
              <a:rPr lang="ko-KR" altLang="en-US" dirty="0"/>
              <a:t>현상파악</a:t>
            </a:r>
          </a:p>
        </p:txBody>
      </p:sp>
    </p:spTree>
    <p:extLst>
      <p:ext uri="{BB962C8B-B14F-4D97-AF65-F5344CB8AC3E}">
        <p14:creationId xmlns:p14="http://schemas.microsoft.com/office/powerpoint/2010/main" val="4144707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B2E89-3936-48BB-8571-65E7E0B7EDC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현황 및 개선기회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77ECDD7E-500E-4391-947B-E3D8372D2888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A8856B91-A5E2-4920-8A4B-5474700B4BA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EBF7964F-9201-41EB-A0BE-2EC2A391ABF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A9141AD-2D4C-480F-8B84-B0D904B0880E}"/>
              </a:ext>
            </a:extLst>
          </p:cNvPr>
          <p:cNvSpPr txBox="1"/>
          <p:nvPr/>
        </p:nvSpPr>
        <p:spPr>
          <a:xfrm>
            <a:off x="734008" y="786226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공정의 불량률은 자사의 경쟁력에 직결되어 있음에도 불구하고 당사의 불량률은 타사 대비 </a:t>
            </a:r>
            <a:r>
              <a:rPr lang="en-US" altLang="ko-KR" sz="1600" b="1" dirty="0"/>
              <a:t>5~10% </a:t>
            </a:r>
            <a:r>
              <a:rPr lang="ko-KR" altLang="en-US" sz="1600" b="1" dirty="0"/>
              <a:t>높음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8A4BB-4257-4891-BCE9-D2912D8E1D67}"/>
              </a:ext>
            </a:extLst>
          </p:cNvPr>
          <p:cNvSpPr txBox="1"/>
          <p:nvPr/>
        </p:nvSpPr>
        <p:spPr>
          <a:xfrm>
            <a:off x="734006" y="3811903"/>
            <a:ext cx="10089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반도체 주문 급증으로 인해 자사의 공정 장비 가동률이 급격히 상승하며 불량률 증가 및 제조원가 효율 감소</a:t>
            </a:r>
            <a:endParaRPr lang="ko-KR" altLang="en-US" sz="16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F202E44-9084-44EB-9374-EBB0B01CBA60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EE808D-21C7-46CC-9F4B-F1D20C0F7224}"/>
              </a:ext>
            </a:extLst>
          </p:cNvPr>
          <p:cNvCxnSpPr>
            <a:cxnSpLocks/>
          </p:cNvCxnSpPr>
          <p:nvPr/>
        </p:nvCxnSpPr>
        <p:spPr>
          <a:xfrm>
            <a:off x="663282" y="3840406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E2C9C2-D10F-4AE1-93AE-E3E20809267A}"/>
              </a:ext>
            </a:extLst>
          </p:cNvPr>
          <p:cNvSpPr txBox="1"/>
          <p:nvPr/>
        </p:nvSpPr>
        <p:spPr bwMode="auto">
          <a:xfrm flipH="1">
            <a:off x="623888" y="1196185"/>
            <a:ext cx="5400674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업계 불량률 추이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75704C-D87D-4EEA-9008-B43CF60B9FA5}"/>
              </a:ext>
            </a:extLst>
          </p:cNvPr>
          <p:cNvSpPr txBox="1"/>
          <p:nvPr/>
        </p:nvSpPr>
        <p:spPr bwMode="auto">
          <a:xfrm flipH="1">
            <a:off x="6167966" y="1196185"/>
            <a:ext cx="540014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반도체 시장 점유율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490D4-4AD1-490E-849E-15E5615CE290}"/>
              </a:ext>
            </a:extLst>
          </p:cNvPr>
          <p:cNvSpPr txBox="1"/>
          <p:nvPr/>
        </p:nvSpPr>
        <p:spPr bwMode="auto">
          <a:xfrm flipH="1">
            <a:off x="623889" y="4227943"/>
            <a:ext cx="5400147" cy="36933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생산량에 따른 불량률 변화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95FD1-947E-419B-8AC2-8477FD5F7B29}"/>
              </a:ext>
            </a:extLst>
          </p:cNvPr>
          <p:cNvSpPr txBox="1"/>
          <p:nvPr/>
        </p:nvSpPr>
        <p:spPr bwMode="auto">
          <a:xfrm flipH="1">
            <a:off x="6167966" y="4227943"/>
            <a:ext cx="5400147" cy="36933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불량률에 따른 제조원가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7BBF57-F833-4BCF-9A48-EEBB496242F1}"/>
              </a:ext>
            </a:extLst>
          </p:cNvPr>
          <p:cNvSpPr/>
          <p:nvPr/>
        </p:nvSpPr>
        <p:spPr>
          <a:xfrm>
            <a:off x="6167437" y="1623341"/>
            <a:ext cx="5400674" cy="1578574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90999-8C8D-4B47-A05F-4956AB6C3C87}"/>
              </a:ext>
            </a:extLst>
          </p:cNvPr>
          <p:cNvSpPr/>
          <p:nvPr/>
        </p:nvSpPr>
        <p:spPr>
          <a:xfrm>
            <a:off x="623889" y="4633504"/>
            <a:ext cx="5400147" cy="1618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545B0A-E838-4512-B140-749E2DA432A5}"/>
              </a:ext>
            </a:extLst>
          </p:cNvPr>
          <p:cNvSpPr/>
          <p:nvPr/>
        </p:nvSpPr>
        <p:spPr>
          <a:xfrm>
            <a:off x="6167437" y="4662559"/>
            <a:ext cx="5400147" cy="159535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21E470-1BB8-4B6F-975F-9AE2441628E4}"/>
              </a:ext>
            </a:extLst>
          </p:cNvPr>
          <p:cNvSpPr/>
          <p:nvPr/>
        </p:nvSpPr>
        <p:spPr>
          <a:xfrm>
            <a:off x="623889" y="1618051"/>
            <a:ext cx="5400674" cy="158270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3592F762-34C8-4CD7-82BA-73D3DD540B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5302610"/>
              </p:ext>
            </p:extLst>
          </p:nvPr>
        </p:nvGraphicFramePr>
        <p:xfrm>
          <a:off x="915987" y="1786056"/>
          <a:ext cx="4816475" cy="1500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B971E53F-072D-41E3-9BC3-777284034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9998531"/>
              </p:ext>
            </p:extLst>
          </p:nvPr>
        </p:nvGraphicFramePr>
        <p:xfrm>
          <a:off x="6444797" y="1704021"/>
          <a:ext cx="4907416" cy="1582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2718CDA-66BE-4D7C-ABF4-88960E856949}"/>
              </a:ext>
            </a:extLst>
          </p:cNvPr>
          <p:cNvSpPr txBox="1"/>
          <p:nvPr/>
        </p:nvSpPr>
        <p:spPr bwMode="auto">
          <a:xfrm>
            <a:off x="2138095" y="3254670"/>
            <a:ext cx="9430018" cy="3166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반도체 공정의 신뢰성 확보를 위해 불량률을 감소시키는 </a:t>
            </a:r>
            <a:r>
              <a:rPr kumimoji="1" lang="ko-KR" altLang="en-US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공정의 최적화 연구 필요</a:t>
            </a:r>
            <a:endParaRPr kumimoji="1" lang="ko-Kore-KR" altLang="en-US" sz="1600" b="1" dirty="0">
              <a:solidFill>
                <a:srgbClr val="203864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23" name="AutoShape 448">
            <a:extLst>
              <a:ext uri="{FF2B5EF4-FFF2-40B4-BE49-F238E27FC236}">
                <a16:creationId xmlns:a16="http://schemas.microsoft.com/office/drawing/2014/main" id="{7732358A-C7B4-43DD-B86F-FB5DA5148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219" y="3254597"/>
            <a:ext cx="2260675" cy="312069"/>
          </a:xfrm>
          <a:prstGeom prst="homePlate">
            <a:avLst>
              <a:gd name="adj" fmla="val 30373"/>
            </a:avLst>
          </a:prstGeom>
          <a:solidFill>
            <a:srgbClr val="2A4677"/>
          </a:solidFill>
          <a:ln w="19050">
            <a:solidFill>
              <a:srgbClr val="2A4677"/>
            </a:solidFill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14C979-C212-4751-BFCD-89B82F3728B6}"/>
              </a:ext>
            </a:extLst>
          </p:cNvPr>
          <p:cNvSpPr txBox="1"/>
          <p:nvPr/>
        </p:nvSpPr>
        <p:spPr bwMode="auto">
          <a:xfrm>
            <a:off x="2138095" y="6296040"/>
            <a:ext cx="9430018" cy="3430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공정 운영 효율성을 극대화하기 위해 </a:t>
            </a:r>
            <a:r>
              <a:rPr kumimoji="1" lang="ko-KR" altLang="en-US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최적 운전조건 및 불량의 원인 규명 및 필요</a:t>
            </a:r>
            <a:endParaRPr kumimoji="1" lang="ko-Kore-KR" altLang="en-US" sz="1600" b="1" dirty="0">
              <a:solidFill>
                <a:srgbClr val="203864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25" name="AutoShape 448">
            <a:extLst>
              <a:ext uri="{FF2B5EF4-FFF2-40B4-BE49-F238E27FC236}">
                <a16:creationId xmlns:a16="http://schemas.microsoft.com/office/drawing/2014/main" id="{1128A2F4-468F-42DB-9B72-2822F160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219" y="6295618"/>
            <a:ext cx="2260675" cy="338096"/>
          </a:xfrm>
          <a:prstGeom prst="homePlate">
            <a:avLst>
              <a:gd name="adj" fmla="val 30373"/>
            </a:avLst>
          </a:prstGeom>
          <a:solidFill>
            <a:srgbClr val="2A4677"/>
          </a:solidFill>
          <a:ln w="19050">
            <a:solidFill>
              <a:srgbClr val="2A4677"/>
            </a:solidFill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E734032-3F4B-4CC6-AA2E-733AE8AB7CE7}"/>
              </a:ext>
            </a:extLst>
          </p:cNvPr>
          <p:cNvGrpSpPr/>
          <p:nvPr/>
        </p:nvGrpSpPr>
        <p:grpSpPr>
          <a:xfrm>
            <a:off x="1382175" y="4669835"/>
            <a:ext cx="3883573" cy="1567841"/>
            <a:chOff x="1992994" y="5039699"/>
            <a:chExt cx="3883573" cy="1567841"/>
          </a:xfrm>
        </p:grpSpPr>
        <p:graphicFrame>
          <p:nvGraphicFramePr>
            <p:cNvPr id="28" name="차트 27">
              <a:extLst>
                <a:ext uri="{FF2B5EF4-FFF2-40B4-BE49-F238E27FC236}">
                  <a16:creationId xmlns:a16="http://schemas.microsoft.com/office/drawing/2014/main" id="{39532000-52E0-4FCB-B0E1-322C216BDD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46398240"/>
                </p:ext>
              </p:extLst>
            </p:nvPr>
          </p:nvGraphicFramePr>
          <p:xfrm>
            <a:off x="2049781" y="5178199"/>
            <a:ext cx="3816111" cy="123664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6BBE815-75EE-40BE-8B4D-D22961149F44}"/>
                    </a:ext>
                  </a:extLst>
                </p14:cNvPr>
                <p14:cNvContentPartPr/>
                <p14:nvPr/>
              </p14:nvContentPartPr>
              <p14:xfrm>
                <a:off x="2518839" y="5354838"/>
                <a:ext cx="3195242" cy="627888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6BBE815-75EE-40BE-8B4D-D22961149F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09839" y="5345837"/>
                  <a:ext cx="3212881" cy="64552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4C4C15-ACC0-4205-93BC-2BF7155D3143}"/>
                </a:ext>
              </a:extLst>
            </p:cNvPr>
            <p:cNvSpPr txBox="1"/>
            <p:nvPr/>
          </p:nvSpPr>
          <p:spPr>
            <a:xfrm>
              <a:off x="5121232" y="6330541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200" b="1" dirty="0"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(</a:t>
              </a:r>
              <a:r>
                <a:rPr kumimoji="1" lang="ko-Kore-KR" altLang="en-US" sz="1200" b="1" dirty="0"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생산량</a:t>
              </a:r>
              <a:r>
                <a:rPr kumimoji="1" lang="en-US" altLang="ko-Kore-KR" sz="1200" b="1" dirty="0"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)</a:t>
              </a:r>
              <a:endParaRPr kumimoji="1" lang="ko-Kore-KR" altLang="en-US" sz="1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BFC4FD-423D-4051-B2BE-D14F4B436563}"/>
                </a:ext>
              </a:extLst>
            </p:cNvPr>
            <p:cNvSpPr txBox="1"/>
            <p:nvPr/>
          </p:nvSpPr>
          <p:spPr>
            <a:xfrm>
              <a:off x="1992994" y="5039699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200" b="1" dirty="0"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(</a:t>
              </a:r>
              <a:r>
                <a:rPr kumimoji="1" lang="ko-Kore-KR" altLang="en-US" sz="1200" b="1" dirty="0"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불량률</a:t>
              </a:r>
              <a:r>
                <a:rPr kumimoji="1" lang="en-US" altLang="ko-KR" sz="1200" b="1" dirty="0"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)</a:t>
              </a:r>
              <a:endParaRPr kumimoji="1" lang="ko-Kore-KR" altLang="en-US" sz="1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endParaRPr>
            </a:p>
          </p:txBody>
        </p:sp>
      </p:grpSp>
      <p:pic>
        <p:nvPicPr>
          <p:cNvPr id="3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FDF2C4E5-5536-4F9F-AE57-0B9831C76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D6DECDA4-A3DE-4742-88A8-82B345B95148}"/>
              </a:ext>
            </a:extLst>
          </p:cNvPr>
          <p:cNvSpPr/>
          <p:nvPr/>
        </p:nvSpPr>
        <p:spPr>
          <a:xfrm>
            <a:off x="6795594" y="4849295"/>
            <a:ext cx="1452944" cy="11906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  <a:latin typeface="+mj-lt"/>
                <a:ea typeface="Apple SD Gothic Neo SemiBold" panose="02000300000000000000" pitchFamily="2" charset="-127"/>
              </a:rPr>
              <a:t>불량률</a:t>
            </a:r>
            <a:r>
              <a:rPr kumimoji="1" lang="ko-KR" altLang="en-US" b="1" dirty="0">
                <a:solidFill>
                  <a:schemeClr val="tx1"/>
                </a:solidFill>
                <a:latin typeface="+mj-lt"/>
                <a:ea typeface="Apple SD Gothic Neo SemiBold" panose="02000300000000000000" pitchFamily="2" charset="-127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latin typeface="+mj-lt"/>
                <a:ea typeface="Apple SD Gothic Neo SemiBold" panose="02000300000000000000" pitchFamily="2" charset="-127"/>
              </a:rPr>
              <a:t>0.1%</a:t>
            </a:r>
            <a:r>
              <a:rPr kumimoji="1" lang="ko-KR" altLang="en-US" b="1" dirty="0">
                <a:solidFill>
                  <a:schemeClr val="tx1"/>
                </a:solidFill>
                <a:latin typeface="+mj-lt"/>
                <a:ea typeface="Apple SD Gothic Neo SemiBold" panose="02000300000000000000" pitchFamily="2" charset="-127"/>
              </a:rPr>
              <a:t>↓</a:t>
            </a:r>
            <a:endParaRPr kumimoji="1" lang="ko-Kore-KR" altLang="en-US" b="1" dirty="0">
              <a:solidFill>
                <a:schemeClr val="tx1"/>
              </a:solidFill>
              <a:latin typeface="+mj-lt"/>
              <a:ea typeface="Apple SD Gothic Neo SemiBold" panose="02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E0A868-8AAB-47E3-8D4B-A34A92194061}"/>
              </a:ext>
            </a:extLst>
          </p:cNvPr>
          <p:cNvSpPr txBox="1"/>
          <p:nvPr/>
        </p:nvSpPr>
        <p:spPr>
          <a:xfrm>
            <a:off x="8586552" y="4984058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+mj-lt"/>
                <a:ea typeface="Apple SD Gothic Neo SemiBold" panose="02000300000000000000" pitchFamily="2" charset="-127"/>
              </a:rPr>
              <a:t>☞ </a:t>
            </a:r>
            <a:r>
              <a:rPr kumimoji="1" lang="ko-KR" altLang="en-US" sz="1600" b="1" dirty="0">
                <a:latin typeface="+mj-lt"/>
                <a:ea typeface="Apple SD Gothic Neo SemiBold" panose="02000300000000000000" pitchFamily="2" charset="-127"/>
              </a:rPr>
              <a:t>제조 원가 효율 상승</a:t>
            </a:r>
            <a:endParaRPr kumimoji="1" lang="ko-Kore-KR" altLang="en-US" b="1" dirty="0">
              <a:latin typeface="+mj-lt"/>
              <a:ea typeface="Apple SD Gothic Neo SemiBold" panose="02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087896-ABE7-4294-9406-477D8E02CA40}"/>
              </a:ext>
            </a:extLst>
          </p:cNvPr>
          <p:cNvSpPr txBox="1"/>
          <p:nvPr/>
        </p:nvSpPr>
        <p:spPr>
          <a:xfrm>
            <a:off x="8586552" y="5539731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+mj-lt"/>
                <a:ea typeface="Apple SD Gothic Neo SemiBold" panose="02000300000000000000" pitchFamily="2" charset="-127"/>
              </a:rPr>
              <a:t>☞ </a:t>
            </a:r>
            <a:r>
              <a:rPr kumimoji="1" lang="ko-KR" altLang="en-US" sz="1600" b="1" dirty="0">
                <a:latin typeface="+mj-lt"/>
                <a:ea typeface="Apple SD Gothic Neo SemiBold" panose="02000300000000000000" pitchFamily="2" charset="-127"/>
              </a:rPr>
              <a:t>시간당 생산량 증가</a:t>
            </a:r>
            <a:endParaRPr kumimoji="1" lang="ko-Kore-KR" altLang="en-US" b="1" dirty="0">
              <a:latin typeface="+mj-lt"/>
              <a:ea typeface="Apple SD Gothic Neo SemiBold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86C590-C1AC-46AD-9BB2-63D79E3B6634}"/>
              </a:ext>
            </a:extLst>
          </p:cNvPr>
          <p:cNvSpPr txBox="1"/>
          <p:nvPr/>
        </p:nvSpPr>
        <p:spPr>
          <a:xfrm>
            <a:off x="884971" y="1600899"/>
            <a:ext cx="407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(%)</a:t>
            </a:r>
            <a:endParaRPr lang="ko-KR" altLang="en-US" sz="11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8F34EE-A271-4CFE-A269-840545EC384D}"/>
              </a:ext>
            </a:extLst>
          </p:cNvPr>
          <p:cNvSpPr txBox="1"/>
          <p:nvPr/>
        </p:nvSpPr>
        <p:spPr>
          <a:xfrm>
            <a:off x="6453072" y="1600899"/>
            <a:ext cx="407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(%)</a:t>
            </a:r>
            <a:endParaRPr lang="ko-KR" altLang="en-US" sz="11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EEC272-2723-44E8-909D-D465D5BD56B6}"/>
              </a:ext>
            </a:extLst>
          </p:cNvPr>
          <p:cNvSpPr/>
          <p:nvPr/>
        </p:nvSpPr>
        <p:spPr>
          <a:xfrm>
            <a:off x="2621280" y="4808334"/>
            <a:ext cx="1605280" cy="6239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값 고쳐야 하는지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53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66A6F-7FD3-4D2A-8E4E-EDAC7A33AE57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잠재원인 선정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8545FC55-6237-4E1F-A5CD-2B27055A9339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AEA7B707-F4AC-4DBA-8150-2D7BBDED78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5133A9F8-B945-426B-BC35-01505762A31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994F7E-CDBC-4421-BA0B-5C06DEBF2092}"/>
              </a:ext>
            </a:extLst>
          </p:cNvPr>
          <p:cNvSpPr txBox="1"/>
          <p:nvPr/>
        </p:nvSpPr>
        <p:spPr>
          <a:xfrm>
            <a:off x="734008" y="745586"/>
            <a:ext cx="11069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불량률에 영향을 미치는 잠재원인을 중요도의 분석가능성 측면에서 </a:t>
            </a:r>
            <a:r>
              <a:rPr lang="ko-KR" altLang="en-US" sz="1600" b="1" dirty="0" err="1"/>
              <a:t>우선순위화하여</a:t>
            </a:r>
            <a:r>
              <a:rPr lang="ko-KR" altLang="en-US" sz="1600" b="1" dirty="0"/>
              <a:t> 잠재원인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선정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4D7619-5B13-40C0-BD32-FDCA9E23188C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FAA038B7-C0F1-4492-8220-F0FC88B48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198698"/>
              </p:ext>
            </p:extLst>
          </p:nvPr>
        </p:nvGraphicFramePr>
        <p:xfrm>
          <a:off x="623888" y="1557335"/>
          <a:ext cx="11339913" cy="5075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632">
                  <a:extLst>
                    <a:ext uri="{9D8B030D-6E8A-4147-A177-3AD203B41FA5}">
                      <a16:colId xmlns:a16="http://schemas.microsoft.com/office/drawing/2014/main" val="1888640523"/>
                    </a:ext>
                  </a:extLst>
                </a:gridCol>
                <a:gridCol w="1949822">
                  <a:extLst>
                    <a:ext uri="{9D8B030D-6E8A-4147-A177-3AD203B41FA5}">
                      <a16:colId xmlns:a16="http://schemas.microsoft.com/office/drawing/2014/main" val="472811242"/>
                    </a:ext>
                  </a:extLst>
                </a:gridCol>
                <a:gridCol w="2061662">
                  <a:extLst>
                    <a:ext uri="{9D8B030D-6E8A-4147-A177-3AD203B41FA5}">
                      <a16:colId xmlns:a16="http://schemas.microsoft.com/office/drawing/2014/main" val="3291890876"/>
                    </a:ext>
                  </a:extLst>
                </a:gridCol>
                <a:gridCol w="2134906">
                  <a:extLst>
                    <a:ext uri="{9D8B030D-6E8A-4147-A177-3AD203B41FA5}">
                      <a16:colId xmlns:a16="http://schemas.microsoft.com/office/drawing/2014/main" val="218406698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1385207065"/>
                    </a:ext>
                  </a:extLst>
                </a:gridCol>
              </a:tblGrid>
              <a:tr h="4229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잠재원인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중요도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분석가능성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합계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선정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766838"/>
                  </a:ext>
                </a:extLst>
              </a:tr>
              <a:tr h="4229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공정별 </a:t>
                      </a:r>
                      <a:r>
                        <a:rPr lang="en-US" altLang="ko-KR" b="1" dirty="0"/>
                        <a:t>chamber </a:t>
                      </a:r>
                      <a:r>
                        <a:rPr lang="ko-KR" altLang="en-US" b="1" dirty="0"/>
                        <a:t>부하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416784"/>
                  </a:ext>
                </a:extLst>
              </a:tr>
              <a:tr h="4229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공정별 엔지니어 숙련도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177227"/>
                  </a:ext>
                </a:extLst>
              </a:tr>
              <a:tr h="4229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공정별 장비 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585269"/>
                  </a:ext>
                </a:extLst>
              </a:tr>
              <a:tr h="422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Oxidation_</a:t>
                      </a:r>
                      <a:r>
                        <a:rPr lang="ko-KR" altLang="en-US" b="1" dirty="0"/>
                        <a:t>온도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729849"/>
                  </a:ext>
                </a:extLst>
              </a:tr>
              <a:tr h="422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Oxidation_</a:t>
                      </a:r>
                      <a:r>
                        <a:rPr lang="ko-KR" altLang="en-US" b="1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092161"/>
                  </a:ext>
                </a:extLst>
              </a:tr>
              <a:tr h="422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Photo_bake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온도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98110"/>
                  </a:ext>
                </a:extLst>
              </a:tr>
              <a:tr h="422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Photo_bake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450054"/>
                  </a:ext>
                </a:extLst>
              </a:tr>
              <a:tr h="422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Photo_</a:t>
                      </a:r>
                      <a:r>
                        <a:rPr lang="ko-KR" altLang="en-US" b="1" dirty="0" err="1"/>
                        <a:t>노광</a:t>
                      </a:r>
                      <a:r>
                        <a:rPr lang="ko-KR" altLang="en-US" b="1" dirty="0"/>
                        <a:t>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101152"/>
                  </a:ext>
                </a:extLst>
              </a:tr>
              <a:tr h="422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Photo_</a:t>
                      </a:r>
                      <a:r>
                        <a:rPr lang="ko-KR" altLang="en-US" b="1" dirty="0" err="1"/>
                        <a:t>노광</a:t>
                      </a:r>
                      <a:r>
                        <a:rPr lang="ko-KR" altLang="en-US" b="1" dirty="0"/>
                        <a:t> </a:t>
                      </a:r>
                      <a:r>
                        <a:rPr lang="en-US" altLang="ko-KR" b="1" dirty="0"/>
                        <a:t>power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72643"/>
                  </a:ext>
                </a:extLst>
              </a:tr>
              <a:tr h="422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Photo_develop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320126"/>
                  </a:ext>
                </a:extLst>
              </a:tr>
              <a:tr h="4229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err="1"/>
                        <a:t>Photo_alignment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정확도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27059"/>
                  </a:ext>
                </a:extLst>
              </a:tr>
            </a:tbl>
          </a:graphicData>
        </a:graphic>
      </p:graphicFrame>
      <p:pic>
        <p:nvPicPr>
          <p:cNvPr id="9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D7A68EA-B780-4665-AB70-7DEF11A05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124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66A6F-7FD3-4D2A-8E4E-EDAC7A33AE57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잠재원인 선정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8545FC55-6237-4E1F-A5CD-2B27055A9339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AEA7B707-F4AC-4DBA-8150-2D7BBDED78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5133A9F8-B945-426B-BC35-01505762A31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994F7E-CDBC-4421-BA0B-5C06DEBF2092}"/>
              </a:ext>
            </a:extLst>
          </p:cNvPr>
          <p:cNvSpPr txBox="1"/>
          <p:nvPr/>
        </p:nvSpPr>
        <p:spPr>
          <a:xfrm>
            <a:off x="734008" y="745586"/>
            <a:ext cx="11134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불량률에 영향을 미치는 잠재원인을 중요도의 분석가능성 측면에서 </a:t>
            </a:r>
            <a:r>
              <a:rPr lang="ko-KR" altLang="en-US" sz="1600" b="1" dirty="0" err="1"/>
              <a:t>우선순위화하여</a:t>
            </a:r>
            <a:r>
              <a:rPr lang="ko-KR" altLang="en-US" sz="1600" b="1" dirty="0"/>
              <a:t> 잠재원인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선정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4D7619-5B13-40C0-BD32-FDCA9E23188C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23E03050-4D75-43A9-BA7C-1F0C8CEB9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386493"/>
              </p:ext>
            </p:extLst>
          </p:nvPr>
        </p:nvGraphicFramePr>
        <p:xfrm>
          <a:off x="623888" y="1557341"/>
          <a:ext cx="11339913" cy="5100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6510">
                  <a:extLst>
                    <a:ext uri="{9D8B030D-6E8A-4147-A177-3AD203B41FA5}">
                      <a16:colId xmlns:a16="http://schemas.microsoft.com/office/drawing/2014/main" val="1888640523"/>
                    </a:ext>
                  </a:extLst>
                </a:gridCol>
                <a:gridCol w="1938944">
                  <a:extLst>
                    <a:ext uri="{9D8B030D-6E8A-4147-A177-3AD203B41FA5}">
                      <a16:colId xmlns:a16="http://schemas.microsoft.com/office/drawing/2014/main" val="472811242"/>
                    </a:ext>
                  </a:extLst>
                </a:gridCol>
                <a:gridCol w="2061662">
                  <a:extLst>
                    <a:ext uri="{9D8B030D-6E8A-4147-A177-3AD203B41FA5}">
                      <a16:colId xmlns:a16="http://schemas.microsoft.com/office/drawing/2014/main" val="3291890876"/>
                    </a:ext>
                  </a:extLst>
                </a:gridCol>
                <a:gridCol w="2134906">
                  <a:extLst>
                    <a:ext uri="{9D8B030D-6E8A-4147-A177-3AD203B41FA5}">
                      <a16:colId xmlns:a16="http://schemas.microsoft.com/office/drawing/2014/main" val="218406698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1385207065"/>
                    </a:ext>
                  </a:extLst>
                </a:gridCol>
              </a:tblGrid>
              <a:tr h="4188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잠재원인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중요도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분석가능성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합계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선정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766838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Photo_spin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416784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Photo_spin rpm</a:t>
                      </a:r>
                      <a:endParaRPr lang="ko-KR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177227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Etching_etching rate</a:t>
                      </a:r>
                      <a:endParaRPr lang="ko-KR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092161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Etching_etch</a:t>
                      </a:r>
                      <a:r>
                        <a:rPr lang="en-US" altLang="ko-KR" b="1" dirty="0"/>
                        <a:t> uniformity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853391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Etching_etch selectivity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267658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Etching_</a:t>
                      </a:r>
                      <a:r>
                        <a:rPr lang="ko-KR" altLang="en-US" b="1" dirty="0"/>
                        <a:t>진공도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98110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Implantation_ion</a:t>
                      </a:r>
                      <a:r>
                        <a:rPr lang="ko-KR" altLang="en-US" b="1" dirty="0"/>
                        <a:t> 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320126"/>
                  </a:ext>
                </a:extLst>
              </a:tr>
              <a:tr h="615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Implantation_annealing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085969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Implantation_ion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459875"/>
                  </a:ext>
                </a:extLst>
              </a:tr>
              <a:tr h="690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Implantation_implantation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에너지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141218"/>
                  </a:ext>
                </a:extLst>
              </a:tr>
            </a:tbl>
          </a:graphicData>
        </a:graphic>
      </p:graphicFrame>
      <p:pic>
        <p:nvPicPr>
          <p:cNvPr id="10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36822582-9C54-4BB6-B754-169ED61F5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060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69801C43-B1C5-4B7B-8A70-3FBD5419B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E84343B9-B6AE-4721-9DA5-00C7C194656F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조사내용 작성</a:t>
            </a:r>
          </a:p>
        </p:txBody>
      </p:sp>
      <p:grpSp>
        <p:nvGrpSpPr>
          <p:cNvPr id="11" name="Group 9">
            <a:extLst>
              <a:ext uri="{FF2B5EF4-FFF2-40B4-BE49-F238E27FC236}">
                <a16:creationId xmlns:a16="http://schemas.microsoft.com/office/drawing/2014/main" id="{2B349092-4CB0-4888-906D-E95B77D200FE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84626ED1-07E9-424B-AA0A-9A3C40569A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90183158-ED41-466A-850A-FBE906E54EB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8A7B5F9-9E35-4AC8-8566-4C6752183513}"/>
              </a:ext>
            </a:extLst>
          </p:cNvPr>
          <p:cNvSpPr txBox="1"/>
          <p:nvPr/>
        </p:nvSpPr>
        <p:spPr>
          <a:xfrm>
            <a:off x="734008" y="745586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불량 발생에 영향을 미치는 잠재원인을 분석하기 위해 조사가 필요한 자료 검토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BEB340D-FFEE-454D-BE52-C26B4AC17490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4">
            <a:extLst>
              <a:ext uri="{FF2B5EF4-FFF2-40B4-BE49-F238E27FC236}">
                <a16:creationId xmlns:a16="http://schemas.microsoft.com/office/drawing/2014/main" id="{F16720AB-4A5E-4B05-B206-EB73FA713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878743"/>
              </p:ext>
            </p:extLst>
          </p:nvPr>
        </p:nvGraphicFramePr>
        <p:xfrm>
          <a:off x="623887" y="1557339"/>
          <a:ext cx="11247036" cy="5086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9012">
                  <a:extLst>
                    <a:ext uri="{9D8B030D-6E8A-4147-A177-3AD203B41FA5}">
                      <a16:colId xmlns:a16="http://schemas.microsoft.com/office/drawing/2014/main" val="2369896755"/>
                    </a:ext>
                  </a:extLst>
                </a:gridCol>
                <a:gridCol w="3749012">
                  <a:extLst>
                    <a:ext uri="{9D8B030D-6E8A-4147-A177-3AD203B41FA5}">
                      <a16:colId xmlns:a16="http://schemas.microsoft.com/office/drawing/2014/main" val="260580630"/>
                    </a:ext>
                  </a:extLst>
                </a:gridCol>
                <a:gridCol w="3749012">
                  <a:extLst>
                    <a:ext uri="{9D8B030D-6E8A-4147-A177-3AD203B41FA5}">
                      <a16:colId xmlns:a16="http://schemas.microsoft.com/office/drawing/2014/main" val="1722908142"/>
                    </a:ext>
                  </a:extLst>
                </a:gridCol>
              </a:tblGrid>
              <a:tr h="500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잠재원인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조사대상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자료출처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098283"/>
                  </a:ext>
                </a:extLst>
              </a:tr>
              <a:tr h="571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공정 변수와 </a:t>
                      </a:r>
                      <a:r>
                        <a:rPr lang="ko-KR" altLang="en-US" sz="1600" b="1" dirty="0" err="1"/>
                        <a:t>수율</a:t>
                      </a:r>
                      <a:r>
                        <a:rPr lang="ko-KR" altLang="en-US" sz="1600" b="1" dirty="0"/>
                        <a:t> 간 관계성 </a:t>
                      </a:r>
                      <a:br>
                        <a:rPr lang="en-US" altLang="ko-KR" sz="1600" b="1" dirty="0"/>
                      </a:br>
                      <a:r>
                        <a:rPr lang="ko-KR" altLang="en-US" sz="1600" b="1" dirty="0"/>
                        <a:t>분석 역량 부족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공정별 생산실적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공정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207342"/>
                  </a:ext>
                </a:extLst>
              </a:tr>
              <a:tr h="5007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FAB</a:t>
                      </a:r>
                      <a:r>
                        <a:rPr lang="ko-KR" altLang="en-US" sz="1600" b="1" dirty="0"/>
                        <a:t> 설비의 노후화 및 성능부족으로 인한 품질 저하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설비 가동시간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FAB </a:t>
                      </a:r>
                      <a:r>
                        <a:rPr lang="ko-KR" altLang="en-US" sz="1600" dirty="0"/>
                        <a:t>설비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79861"/>
                  </a:ext>
                </a:extLst>
              </a:tr>
              <a:tr h="5007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설비 노후화 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FAB </a:t>
                      </a:r>
                      <a:r>
                        <a:rPr lang="ko-KR" altLang="en-US" sz="1600" dirty="0"/>
                        <a:t>설비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483830"/>
                  </a:ext>
                </a:extLst>
              </a:tr>
              <a:tr h="5007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원자재 품질의 신뢰성 저하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원자재 품질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공정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192654"/>
                  </a:ext>
                </a:extLst>
              </a:tr>
              <a:tr h="5007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원자재 제조사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물류부서 협조요청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710757"/>
                  </a:ext>
                </a:extLst>
              </a:tr>
              <a:tr h="50078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엔지니어 숙련도 부족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작업시간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공정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936947"/>
                  </a:ext>
                </a:extLst>
              </a:tr>
              <a:tr h="5007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동료평가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인사부서 협조요청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952517"/>
                  </a:ext>
                </a:extLst>
              </a:tr>
              <a:tr h="5007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근속연수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인사부서 협조요청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731341"/>
                  </a:ext>
                </a:extLst>
              </a:tr>
              <a:tr h="5007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부서 배치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인사부서 협조요청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6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12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CB7AC395-6994-4FF4-968F-EF18FD776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182575D6-3B47-47A1-AEF8-EAB93E1A4AC3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데이터수집계획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382FA1-7131-41D5-B72B-3FA774E94942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136707D1-E415-47C5-B890-8342AD5E5D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85E9EB7F-4907-4713-8741-0CDB94DADD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C7B0FB7-8062-44E9-81AE-B0A43E24809A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3">
            <a:extLst>
              <a:ext uri="{FF2B5EF4-FFF2-40B4-BE49-F238E27FC236}">
                <a16:creationId xmlns:a16="http://schemas.microsoft.com/office/drawing/2014/main" id="{6851799B-BB5F-4382-B7DE-E2B89A702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951442"/>
              </p:ext>
            </p:extLst>
          </p:nvPr>
        </p:nvGraphicFramePr>
        <p:xfrm>
          <a:off x="623888" y="1557337"/>
          <a:ext cx="10944223" cy="5075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39">
                  <a:extLst>
                    <a:ext uri="{9D8B030D-6E8A-4147-A177-3AD203B41FA5}">
                      <a16:colId xmlns:a16="http://schemas.microsoft.com/office/drawing/2014/main" val="3678251627"/>
                    </a:ext>
                  </a:extLst>
                </a:gridCol>
                <a:gridCol w="1993041">
                  <a:extLst>
                    <a:ext uri="{9D8B030D-6E8A-4147-A177-3AD203B41FA5}">
                      <a16:colId xmlns:a16="http://schemas.microsoft.com/office/drawing/2014/main" val="1888640523"/>
                    </a:ext>
                  </a:extLst>
                </a:gridCol>
                <a:gridCol w="1875269">
                  <a:extLst>
                    <a:ext uri="{9D8B030D-6E8A-4147-A177-3AD203B41FA5}">
                      <a16:colId xmlns:a16="http://schemas.microsoft.com/office/drawing/2014/main" val="472811242"/>
                    </a:ext>
                  </a:extLst>
                </a:gridCol>
                <a:gridCol w="1095744">
                  <a:extLst>
                    <a:ext uri="{9D8B030D-6E8A-4147-A177-3AD203B41FA5}">
                      <a16:colId xmlns:a16="http://schemas.microsoft.com/office/drawing/2014/main" val="195758617"/>
                    </a:ext>
                  </a:extLst>
                </a:gridCol>
                <a:gridCol w="713894">
                  <a:extLst>
                    <a:ext uri="{9D8B030D-6E8A-4147-A177-3AD203B41FA5}">
                      <a16:colId xmlns:a16="http://schemas.microsoft.com/office/drawing/2014/main" val="3291890876"/>
                    </a:ext>
                  </a:extLst>
                </a:gridCol>
                <a:gridCol w="1045938">
                  <a:extLst>
                    <a:ext uri="{9D8B030D-6E8A-4147-A177-3AD203B41FA5}">
                      <a16:colId xmlns:a16="http://schemas.microsoft.com/office/drawing/2014/main" val="3432997404"/>
                    </a:ext>
                  </a:extLst>
                </a:gridCol>
                <a:gridCol w="1216359">
                  <a:extLst>
                    <a:ext uri="{9D8B030D-6E8A-4147-A177-3AD203B41FA5}">
                      <a16:colId xmlns:a16="http://schemas.microsoft.com/office/drawing/2014/main" val="218406698"/>
                    </a:ext>
                  </a:extLst>
                </a:gridCol>
                <a:gridCol w="1149739">
                  <a:extLst>
                    <a:ext uri="{9D8B030D-6E8A-4147-A177-3AD203B41FA5}">
                      <a16:colId xmlns:a16="http://schemas.microsoft.com/office/drawing/2014/main" val="16693338"/>
                    </a:ext>
                  </a:extLst>
                </a:gridCol>
              </a:tblGrid>
              <a:tr h="405956">
                <a:tc rowSpan="2"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잠재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원인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수집계획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66838"/>
                  </a:ext>
                </a:extLst>
              </a:tr>
              <a:tr h="390285">
                <a:tc gridSpan="2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/>
                        <a:t>데이터명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/>
                        <a:t>속성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/>
                        <a:t>주기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/>
                        <a:t>수집방법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 err="1"/>
                        <a:t>수집가능성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/>
                        <a:t>특성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059393"/>
                  </a:ext>
                </a:extLst>
              </a:tr>
              <a:tr h="45515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Oxidation </a:t>
                      </a:r>
                      <a:r>
                        <a:rPr lang="ko-KR" altLang="en-US" sz="1600" b="1" dirty="0"/>
                        <a:t>공정</a:t>
                      </a:r>
                      <a:endParaRPr lang="en-US" altLang="ko-KR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온도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Oxi_Temp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729849"/>
                  </a:ext>
                </a:extLst>
              </a:tr>
              <a:tr h="45515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Oxi_Time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092161"/>
                  </a:ext>
                </a:extLst>
              </a:tr>
              <a:tr h="561449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Photo </a:t>
                      </a:r>
                      <a:r>
                        <a:rPr lang="ko-KR" altLang="en-US" sz="1600" b="1" dirty="0"/>
                        <a:t>공정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alignment </a:t>
                      </a:r>
                      <a:r>
                        <a:rPr lang="ko-KR" altLang="en-US" sz="1600" b="1" dirty="0"/>
                        <a:t>정확도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Phto_ali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390048"/>
                  </a:ext>
                </a:extLst>
              </a:tr>
              <a:tr h="561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bake </a:t>
                      </a:r>
                      <a:r>
                        <a:rPr lang="ko-KR" altLang="en-US" sz="1600" dirty="0"/>
                        <a:t>온도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Bake_Temp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450054"/>
                  </a:ext>
                </a:extLst>
              </a:tr>
              <a:tr h="561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bake </a:t>
                      </a:r>
                      <a:r>
                        <a:rPr lang="ko-KR" altLang="en-US" sz="16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Bake_Time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101152"/>
                  </a:ext>
                </a:extLst>
              </a:tr>
              <a:tr h="561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노광</a:t>
                      </a:r>
                      <a:r>
                        <a:rPr lang="ko-KR" altLang="en-US" sz="1600" dirty="0"/>
                        <a:t>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Exp_Time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320126"/>
                  </a:ext>
                </a:extLst>
              </a:tr>
              <a:tr h="56144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develop </a:t>
                      </a:r>
                      <a:r>
                        <a:rPr lang="ko-KR" altLang="en-US" sz="16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Pho_Dev</a:t>
                      </a:r>
                      <a:r>
                        <a:rPr lang="en-US" altLang="ko-KR" sz="1600" dirty="0"/>
                        <a:t>_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27059"/>
                  </a:ext>
                </a:extLst>
              </a:tr>
              <a:tr h="561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PR spin rpm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PR_RPM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73877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F41CD1-27FB-493D-A1F9-D9BB85446804}"/>
              </a:ext>
            </a:extLst>
          </p:cNvPr>
          <p:cNvSpPr txBox="1"/>
          <p:nvPr/>
        </p:nvSpPr>
        <p:spPr>
          <a:xfrm>
            <a:off x="734008" y="745586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불량 발생 원인을 파악하기 위해 필요한 데이터의 수집 계획 수립</a:t>
            </a:r>
          </a:p>
        </p:txBody>
      </p:sp>
    </p:spTree>
    <p:extLst>
      <p:ext uri="{BB962C8B-B14F-4D97-AF65-F5344CB8AC3E}">
        <p14:creationId xmlns:p14="http://schemas.microsoft.com/office/powerpoint/2010/main" val="1163808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7302</TotalTime>
  <Words>3694</Words>
  <Application>Microsoft Office PowerPoint</Application>
  <PresentationFormat>와이드스크린</PresentationFormat>
  <Paragraphs>940</Paragraphs>
  <Slides>35</Slides>
  <Notes>0</Notes>
  <HiddenSlides>4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Apple SD Gothic Neo SemiBold</vt:lpstr>
      <vt:lpstr>나눔고딕</vt:lpstr>
      <vt:lpstr>맑은 고딕</vt:lpstr>
      <vt:lpstr>Arial</vt:lpstr>
      <vt:lpstr>Cambria Math</vt:lpstr>
      <vt:lpstr>Wingdings</vt:lpstr>
      <vt:lpstr>Office 테마</vt:lpstr>
      <vt:lpstr>PowerPoint 프레젠테이션</vt:lpstr>
      <vt:lpstr>Part Ⅰ. 추진 배경</vt:lpstr>
      <vt:lpstr>PowerPoint 프레젠테이션</vt:lpstr>
      <vt:lpstr>Part Ⅱ. 현상파악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Part Ⅲ. 데이터 정제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Part Ⅳ. 데이터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PCN Project 1  “공공민간 통합 데이터지도 구축을 위한  웹 솔루션 - 데이터 스토리 분석”</dc:title>
  <dc:creator>김지현</dc:creator>
  <cp:lastModifiedBy>이경찬</cp:lastModifiedBy>
  <cp:revision>412</cp:revision>
  <dcterms:created xsi:type="dcterms:W3CDTF">2020-10-10T08:55:53Z</dcterms:created>
  <dcterms:modified xsi:type="dcterms:W3CDTF">2021-05-31T21:35:35Z</dcterms:modified>
</cp:coreProperties>
</file>